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70" r:id="rId3"/>
    <p:sldId id="258" r:id="rId4"/>
    <p:sldId id="259" r:id="rId5"/>
    <p:sldId id="260" r:id="rId6"/>
    <p:sldId id="257" r:id="rId7"/>
    <p:sldId id="261" r:id="rId8"/>
    <p:sldId id="262" r:id="rId9"/>
    <p:sldId id="264" r:id="rId10"/>
    <p:sldId id="263" r:id="rId11"/>
    <p:sldId id="265" r:id="rId12"/>
    <p:sldId id="266" r:id="rId13"/>
    <p:sldId id="267" r:id="rId14"/>
    <p:sldId id="268" r:id="rId15"/>
    <p:sldId id="269" r:id="rId16"/>
    <p:sldId id="272" r:id="rId17"/>
    <p:sldId id="271" r:id="rId18"/>
    <p:sldId id="273" r:id="rId19"/>
    <p:sldId id="274" r:id="rId20"/>
    <p:sldId id="276" r:id="rId21"/>
    <p:sldId id="275" r:id="rId22"/>
    <p:sldId id="279" r:id="rId23"/>
    <p:sldId id="280" r:id="rId24"/>
    <p:sldId id="281" r:id="rId25"/>
    <p:sldId id="282" r:id="rId26"/>
    <p:sldId id="283" r:id="rId27"/>
    <p:sldId id="284" r:id="rId28"/>
    <p:sldId id="288" r:id="rId29"/>
    <p:sldId id="289" r:id="rId30"/>
    <p:sldId id="285" r:id="rId31"/>
    <p:sldId id="290" r:id="rId32"/>
    <p:sldId id="294" r:id="rId33"/>
    <p:sldId id="291" r:id="rId34"/>
    <p:sldId id="292" r:id="rId35"/>
    <p:sldId id="293" r:id="rId36"/>
    <p:sldId id="295" r:id="rId37"/>
    <p:sldId id="296" r:id="rId38"/>
    <p:sldId id="278" r:id="rId39"/>
  </p:sldIdLst>
  <p:sldSz cx="12192000" cy="6858000"/>
  <p:notesSz cx="6858000" cy="9144000"/>
  <p:defaultTextStyle>
    <a:defPPr>
      <a:defRPr lang="en-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cap="none" spc="50" baseline="0">
                <a:solidFill>
                  <a:schemeClr val="tx1">
                    <a:lumMod val="65000"/>
                    <a:lumOff val="35000"/>
                  </a:schemeClr>
                </a:solidFill>
                <a:latin typeface="+mn-lt"/>
                <a:ea typeface="+mn-ea"/>
                <a:cs typeface="+mn-cs"/>
              </a:defRPr>
            </a:pPr>
            <a:r>
              <a:rPr lang="ar-SA" dirty="0"/>
              <a:t>  الزيادة في معدل استهلاك الفرد للحوم، الدهون والسكر في الفترة ١٩٦١-١٩٩٠ (سعرات حرارية)</a:t>
            </a:r>
            <a:endParaRPr lang="en-US" dirty="0"/>
          </a:p>
        </c:rich>
      </c:tx>
      <c:overlay val="0"/>
      <c:spPr>
        <a:noFill/>
        <a:ln>
          <a:noFill/>
        </a:ln>
        <a:effectLst/>
      </c:spPr>
      <c:txPr>
        <a:bodyPr rot="0" spcFirstLastPara="1" vertOverflow="ellipsis" vert="horz" wrap="square" anchor="ctr" anchorCtr="1"/>
        <a:lstStyle/>
        <a:p>
          <a:pPr>
            <a:defRPr sz="1800" b="0" i="0" u="none" strike="noStrike" kern="1200" cap="none" spc="50" baseline="0">
              <a:solidFill>
                <a:schemeClr val="tx1">
                  <a:lumMod val="65000"/>
                  <a:lumOff val="35000"/>
                </a:schemeClr>
              </a:solidFill>
              <a:latin typeface="+mn-lt"/>
              <a:ea typeface="+mn-ea"/>
              <a:cs typeface="+mn-cs"/>
            </a:defRPr>
          </a:pPr>
          <a:endParaRPr lang="en-SA"/>
        </a:p>
      </c:txPr>
    </c:title>
    <c:autoTitleDeleted val="0"/>
    <c:plotArea>
      <c:layout/>
      <c:barChart>
        <c:barDir val="col"/>
        <c:grouping val="clustered"/>
        <c:varyColors val="0"/>
        <c:ser>
          <c:idx val="0"/>
          <c:order val="0"/>
          <c:tx>
            <c:strRef>
              <c:f>'[Book (1).xlsx]Sheet1'!$J$6</c:f>
              <c:strCache>
                <c:ptCount val="1"/>
                <c:pt idx="0">
                  <c:v>السكر المضاف</c:v>
                </c:pt>
              </c:strCache>
            </c:strRef>
          </c:tx>
          <c:spPr>
            <a:noFill/>
            <a:ln w="25400" cap="flat" cmpd="sng" algn="ctr">
              <a:solidFill>
                <a:schemeClr val="accent6"/>
              </a:solidFill>
              <a:miter lim="800000"/>
            </a:ln>
            <a:effectLst/>
          </c:spPr>
          <c:invertIfNegative val="0"/>
          <c:trendline>
            <c:spPr>
              <a:ln w="19050" cap="rnd">
                <a:solidFill>
                  <a:schemeClr val="accent6"/>
                </a:solidFill>
              </a:ln>
              <a:effectLst/>
            </c:spPr>
            <c:trendlineType val="linear"/>
            <c:dispRSqr val="0"/>
            <c:dispEq val="0"/>
          </c:trendline>
          <c:cat>
            <c:strRef>
              <c:f>'[Book (1).xlsx]Sheet1'!$K$5:$M$5</c:f>
              <c:strCache>
                <c:ptCount val="3"/>
                <c:pt idx="0">
                  <c:v>1961-1970</c:v>
                </c:pt>
                <c:pt idx="1">
                  <c:v>1971-1980</c:v>
                </c:pt>
                <c:pt idx="2">
                  <c:v>1981-1990</c:v>
                </c:pt>
              </c:strCache>
            </c:strRef>
          </c:cat>
          <c:val>
            <c:numRef>
              <c:f>'[Book (1).xlsx]Sheet1'!$K$6:$M$6</c:f>
              <c:numCache>
                <c:formatCode>General</c:formatCode>
                <c:ptCount val="3"/>
                <c:pt idx="0">
                  <c:v>115</c:v>
                </c:pt>
                <c:pt idx="1">
                  <c:v>184</c:v>
                </c:pt>
                <c:pt idx="2">
                  <c:v>305</c:v>
                </c:pt>
              </c:numCache>
            </c:numRef>
          </c:val>
          <c:extLst>
            <c:ext xmlns:c16="http://schemas.microsoft.com/office/drawing/2014/chart" uri="{C3380CC4-5D6E-409C-BE32-E72D297353CC}">
              <c16:uniqueId val="{00000001-64CD-6E4D-9712-B114CA31846D}"/>
            </c:ext>
          </c:extLst>
        </c:ser>
        <c:ser>
          <c:idx val="1"/>
          <c:order val="1"/>
          <c:tx>
            <c:strRef>
              <c:f>'[Book (1).xlsx]Sheet1'!$J$7</c:f>
              <c:strCache>
                <c:ptCount val="1"/>
                <c:pt idx="0">
                  <c:v>لحوم</c:v>
                </c:pt>
              </c:strCache>
            </c:strRef>
          </c:tx>
          <c:spPr>
            <a:noFill/>
            <a:ln w="25400" cap="flat" cmpd="sng" algn="ctr">
              <a:solidFill>
                <a:schemeClr val="accent5"/>
              </a:solidFill>
              <a:miter lim="800000"/>
            </a:ln>
            <a:effectLst/>
          </c:spPr>
          <c:invertIfNegative val="0"/>
          <c:trendline>
            <c:spPr>
              <a:ln w="19050" cap="rnd">
                <a:solidFill>
                  <a:schemeClr val="accent5"/>
                </a:solidFill>
              </a:ln>
              <a:effectLst/>
            </c:spPr>
            <c:trendlineType val="linear"/>
            <c:dispRSqr val="0"/>
            <c:dispEq val="0"/>
          </c:trendline>
          <c:cat>
            <c:strRef>
              <c:f>'[Book (1).xlsx]Sheet1'!$K$5:$M$5</c:f>
              <c:strCache>
                <c:ptCount val="3"/>
                <c:pt idx="0">
                  <c:v>1961-1970</c:v>
                </c:pt>
                <c:pt idx="1">
                  <c:v>1971-1980</c:v>
                </c:pt>
                <c:pt idx="2">
                  <c:v>1981-1990</c:v>
                </c:pt>
              </c:strCache>
            </c:strRef>
          </c:cat>
          <c:val>
            <c:numRef>
              <c:f>'[Book (1).xlsx]Sheet1'!$K$7:$M$7</c:f>
              <c:numCache>
                <c:formatCode>General</c:formatCode>
                <c:ptCount val="3"/>
                <c:pt idx="0">
                  <c:v>54</c:v>
                </c:pt>
                <c:pt idx="1">
                  <c:v>111</c:v>
                </c:pt>
                <c:pt idx="2">
                  <c:v>198</c:v>
                </c:pt>
              </c:numCache>
            </c:numRef>
          </c:val>
          <c:extLst>
            <c:ext xmlns:c16="http://schemas.microsoft.com/office/drawing/2014/chart" uri="{C3380CC4-5D6E-409C-BE32-E72D297353CC}">
              <c16:uniqueId val="{00000003-64CD-6E4D-9712-B114CA31846D}"/>
            </c:ext>
          </c:extLst>
        </c:ser>
        <c:ser>
          <c:idx val="2"/>
          <c:order val="2"/>
          <c:tx>
            <c:strRef>
              <c:f>'[Book (1).xlsx]Sheet1'!$J$8</c:f>
              <c:strCache>
                <c:ptCount val="1"/>
                <c:pt idx="0">
                  <c:v>دهون</c:v>
                </c:pt>
              </c:strCache>
            </c:strRef>
          </c:tx>
          <c:spPr>
            <a:noFill/>
            <a:ln w="25400" cap="flat" cmpd="sng" algn="ctr">
              <a:solidFill>
                <a:schemeClr val="accent4"/>
              </a:solidFill>
              <a:miter lim="800000"/>
            </a:ln>
            <a:effectLst/>
          </c:spPr>
          <c:invertIfNegative val="0"/>
          <c:trendline>
            <c:spPr>
              <a:ln w="19050" cap="rnd">
                <a:solidFill>
                  <a:schemeClr val="accent4"/>
                </a:solidFill>
              </a:ln>
              <a:effectLst/>
            </c:spPr>
            <c:trendlineType val="linear"/>
            <c:dispRSqr val="0"/>
            <c:dispEq val="0"/>
          </c:trendline>
          <c:cat>
            <c:strRef>
              <c:f>'[Book (1).xlsx]Sheet1'!$K$5:$M$5</c:f>
              <c:strCache>
                <c:ptCount val="3"/>
                <c:pt idx="0">
                  <c:v>1961-1970</c:v>
                </c:pt>
                <c:pt idx="1">
                  <c:v>1971-1980</c:v>
                </c:pt>
                <c:pt idx="2">
                  <c:v>1981-1990</c:v>
                </c:pt>
              </c:strCache>
            </c:strRef>
          </c:cat>
          <c:val>
            <c:numRef>
              <c:f>'[Book (1).xlsx]Sheet1'!$K$8:$M$8</c:f>
              <c:numCache>
                <c:formatCode>General</c:formatCode>
                <c:ptCount val="3"/>
                <c:pt idx="0">
                  <c:v>119</c:v>
                </c:pt>
                <c:pt idx="1">
                  <c:v>204</c:v>
                </c:pt>
                <c:pt idx="2">
                  <c:v>403</c:v>
                </c:pt>
              </c:numCache>
            </c:numRef>
          </c:val>
          <c:extLst>
            <c:ext xmlns:c16="http://schemas.microsoft.com/office/drawing/2014/chart" uri="{C3380CC4-5D6E-409C-BE32-E72D297353CC}">
              <c16:uniqueId val="{00000005-64CD-6E4D-9712-B114CA31846D}"/>
            </c:ext>
          </c:extLst>
        </c:ser>
        <c:dLbls>
          <c:showLegendKey val="0"/>
          <c:showVal val="0"/>
          <c:showCatName val="0"/>
          <c:showSerName val="0"/>
          <c:showPercent val="0"/>
          <c:showBubbleSize val="0"/>
        </c:dLbls>
        <c:gapWidth val="164"/>
        <c:overlap val="-35"/>
        <c:axId val="1568005616"/>
        <c:axId val="1184274304"/>
      </c:barChart>
      <c:catAx>
        <c:axId val="15680056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SA"/>
          </a:p>
        </c:txPr>
        <c:crossAx val="1184274304"/>
        <c:crosses val="autoZero"/>
        <c:auto val="1"/>
        <c:lblAlgn val="ctr"/>
        <c:lblOffset val="100"/>
        <c:noMultiLvlLbl val="0"/>
      </c:catAx>
      <c:valAx>
        <c:axId val="118427430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SA"/>
          </a:p>
        </c:txPr>
        <c:crossAx val="15680056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SA"/>
        </a:p>
      </c:txPr>
    </c:legend>
    <c:plotVisOnly val="1"/>
    <c:dispBlanksAs val="gap"/>
    <c:showDLblsOverMax val="0"/>
  </c:chart>
  <c:spPr>
    <a:noFill/>
    <a:ln>
      <a:noFill/>
    </a:ln>
    <a:effectLst/>
  </c:spPr>
  <c:txPr>
    <a:bodyPr/>
    <a:lstStyle/>
    <a:p>
      <a:pPr>
        <a:defRPr/>
      </a:pPr>
      <a:endParaRPr lang="en-SA"/>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cap="none" spc="50" baseline="0">
                <a:solidFill>
                  <a:schemeClr val="tx1">
                    <a:lumMod val="65000"/>
                    <a:lumOff val="35000"/>
                  </a:schemeClr>
                </a:solidFill>
                <a:latin typeface="+mn-lt"/>
                <a:ea typeface="+mn-ea"/>
                <a:cs typeface="+mn-cs"/>
              </a:defRPr>
            </a:pPr>
            <a:r>
              <a:rPr lang="ar-SA" dirty="0"/>
              <a:t>  الزيادة في معدل استهلاك الفرد للحوم، الدهون والسكر في الفترة ١٩٦١-١٩٩٠ (سعرات حرارية)</a:t>
            </a:r>
            <a:endParaRPr lang="en-US" dirty="0"/>
          </a:p>
        </c:rich>
      </c:tx>
      <c:overlay val="0"/>
      <c:spPr>
        <a:noFill/>
        <a:ln>
          <a:noFill/>
        </a:ln>
        <a:effectLst/>
      </c:spPr>
      <c:txPr>
        <a:bodyPr rot="0" spcFirstLastPara="1" vertOverflow="ellipsis" vert="horz" wrap="square" anchor="ctr" anchorCtr="1"/>
        <a:lstStyle/>
        <a:p>
          <a:pPr>
            <a:defRPr sz="1800" b="0" i="0" u="none" strike="noStrike" kern="1200" cap="none" spc="50" baseline="0">
              <a:solidFill>
                <a:schemeClr val="tx1">
                  <a:lumMod val="65000"/>
                  <a:lumOff val="35000"/>
                </a:schemeClr>
              </a:solidFill>
              <a:latin typeface="+mn-lt"/>
              <a:ea typeface="+mn-ea"/>
              <a:cs typeface="+mn-cs"/>
            </a:defRPr>
          </a:pPr>
          <a:endParaRPr lang="en-SA"/>
        </a:p>
      </c:txPr>
    </c:title>
    <c:autoTitleDeleted val="0"/>
    <c:plotArea>
      <c:layout/>
      <c:barChart>
        <c:barDir val="col"/>
        <c:grouping val="clustered"/>
        <c:varyColors val="0"/>
        <c:ser>
          <c:idx val="0"/>
          <c:order val="0"/>
          <c:tx>
            <c:strRef>
              <c:f>'[Book (1).xlsx]Sheet1'!$J$6</c:f>
              <c:strCache>
                <c:ptCount val="1"/>
                <c:pt idx="0">
                  <c:v>السكر المضاف</c:v>
                </c:pt>
              </c:strCache>
            </c:strRef>
          </c:tx>
          <c:spPr>
            <a:noFill/>
            <a:ln w="25400" cap="flat" cmpd="sng" algn="ctr">
              <a:solidFill>
                <a:schemeClr val="accent6"/>
              </a:solidFill>
              <a:miter lim="800000"/>
            </a:ln>
            <a:effectLst/>
          </c:spPr>
          <c:invertIfNegative val="0"/>
          <c:trendline>
            <c:spPr>
              <a:ln w="19050" cap="rnd">
                <a:solidFill>
                  <a:schemeClr val="accent6"/>
                </a:solidFill>
              </a:ln>
              <a:effectLst/>
            </c:spPr>
            <c:trendlineType val="linear"/>
            <c:dispRSqr val="0"/>
            <c:dispEq val="0"/>
          </c:trendline>
          <c:cat>
            <c:strRef>
              <c:f>'[Book (1).xlsx]Sheet1'!$K$5:$M$5</c:f>
              <c:strCache>
                <c:ptCount val="3"/>
                <c:pt idx="0">
                  <c:v>1961-1970</c:v>
                </c:pt>
                <c:pt idx="1">
                  <c:v>1971-1980</c:v>
                </c:pt>
                <c:pt idx="2">
                  <c:v>1981-1990</c:v>
                </c:pt>
              </c:strCache>
            </c:strRef>
          </c:cat>
          <c:val>
            <c:numRef>
              <c:f>'[Book (1).xlsx]Sheet1'!$K$6:$M$6</c:f>
              <c:numCache>
                <c:formatCode>General</c:formatCode>
                <c:ptCount val="3"/>
                <c:pt idx="0">
                  <c:v>115</c:v>
                </c:pt>
                <c:pt idx="1">
                  <c:v>184</c:v>
                </c:pt>
                <c:pt idx="2">
                  <c:v>305</c:v>
                </c:pt>
              </c:numCache>
            </c:numRef>
          </c:val>
          <c:extLst>
            <c:ext xmlns:c16="http://schemas.microsoft.com/office/drawing/2014/chart" uri="{C3380CC4-5D6E-409C-BE32-E72D297353CC}">
              <c16:uniqueId val="{00000001-64CD-6E4D-9712-B114CA31846D}"/>
            </c:ext>
          </c:extLst>
        </c:ser>
        <c:ser>
          <c:idx val="1"/>
          <c:order val="1"/>
          <c:tx>
            <c:strRef>
              <c:f>'[Book (1).xlsx]Sheet1'!$J$7</c:f>
              <c:strCache>
                <c:ptCount val="1"/>
                <c:pt idx="0">
                  <c:v>لحوم</c:v>
                </c:pt>
              </c:strCache>
            </c:strRef>
          </c:tx>
          <c:spPr>
            <a:noFill/>
            <a:ln w="25400" cap="flat" cmpd="sng" algn="ctr">
              <a:solidFill>
                <a:schemeClr val="accent5"/>
              </a:solidFill>
              <a:miter lim="800000"/>
            </a:ln>
            <a:effectLst/>
          </c:spPr>
          <c:invertIfNegative val="0"/>
          <c:trendline>
            <c:spPr>
              <a:ln w="19050" cap="rnd">
                <a:solidFill>
                  <a:schemeClr val="accent5"/>
                </a:solidFill>
              </a:ln>
              <a:effectLst/>
            </c:spPr>
            <c:trendlineType val="linear"/>
            <c:dispRSqr val="0"/>
            <c:dispEq val="0"/>
          </c:trendline>
          <c:cat>
            <c:strRef>
              <c:f>'[Book (1).xlsx]Sheet1'!$K$5:$M$5</c:f>
              <c:strCache>
                <c:ptCount val="3"/>
                <c:pt idx="0">
                  <c:v>1961-1970</c:v>
                </c:pt>
                <c:pt idx="1">
                  <c:v>1971-1980</c:v>
                </c:pt>
                <c:pt idx="2">
                  <c:v>1981-1990</c:v>
                </c:pt>
              </c:strCache>
            </c:strRef>
          </c:cat>
          <c:val>
            <c:numRef>
              <c:f>'[Book (1).xlsx]Sheet1'!$K$7:$M$7</c:f>
              <c:numCache>
                <c:formatCode>General</c:formatCode>
                <c:ptCount val="3"/>
                <c:pt idx="0">
                  <c:v>54</c:v>
                </c:pt>
                <c:pt idx="1">
                  <c:v>111</c:v>
                </c:pt>
                <c:pt idx="2">
                  <c:v>198</c:v>
                </c:pt>
              </c:numCache>
            </c:numRef>
          </c:val>
          <c:extLst>
            <c:ext xmlns:c16="http://schemas.microsoft.com/office/drawing/2014/chart" uri="{C3380CC4-5D6E-409C-BE32-E72D297353CC}">
              <c16:uniqueId val="{00000003-64CD-6E4D-9712-B114CA31846D}"/>
            </c:ext>
          </c:extLst>
        </c:ser>
        <c:ser>
          <c:idx val="2"/>
          <c:order val="2"/>
          <c:tx>
            <c:strRef>
              <c:f>'[Book (1).xlsx]Sheet1'!$J$8</c:f>
              <c:strCache>
                <c:ptCount val="1"/>
                <c:pt idx="0">
                  <c:v>دهون</c:v>
                </c:pt>
              </c:strCache>
            </c:strRef>
          </c:tx>
          <c:spPr>
            <a:noFill/>
            <a:ln w="25400" cap="flat" cmpd="sng" algn="ctr">
              <a:solidFill>
                <a:schemeClr val="accent4"/>
              </a:solidFill>
              <a:miter lim="800000"/>
            </a:ln>
            <a:effectLst/>
          </c:spPr>
          <c:invertIfNegative val="0"/>
          <c:trendline>
            <c:spPr>
              <a:ln w="19050" cap="rnd">
                <a:solidFill>
                  <a:schemeClr val="accent4"/>
                </a:solidFill>
              </a:ln>
              <a:effectLst/>
            </c:spPr>
            <c:trendlineType val="linear"/>
            <c:dispRSqr val="0"/>
            <c:dispEq val="0"/>
          </c:trendline>
          <c:cat>
            <c:strRef>
              <c:f>'[Book (1).xlsx]Sheet1'!$K$5:$M$5</c:f>
              <c:strCache>
                <c:ptCount val="3"/>
                <c:pt idx="0">
                  <c:v>1961-1970</c:v>
                </c:pt>
                <c:pt idx="1">
                  <c:v>1971-1980</c:v>
                </c:pt>
                <c:pt idx="2">
                  <c:v>1981-1990</c:v>
                </c:pt>
              </c:strCache>
            </c:strRef>
          </c:cat>
          <c:val>
            <c:numRef>
              <c:f>'[Book (1).xlsx]Sheet1'!$K$8:$M$8</c:f>
              <c:numCache>
                <c:formatCode>General</c:formatCode>
                <c:ptCount val="3"/>
                <c:pt idx="0">
                  <c:v>119</c:v>
                </c:pt>
                <c:pt idx="1">
                  <c:v>204</c:v>
                </c:pt>
                <c:pt idx="2">
                  <c:v>403</c:v>
                </c:pt>
              </c:numCache>
            </c:numRef>
          </c:val>
          <c:extLst>
            <c:ext xmlns:c16="http://schemas.microsoft.com/office/drawing/2014/chart" uri="{C3380CC4-5D6E-409C-BE32-E72D297353CC}">
              <c16:uniqueId val="{00000005-64CD-6E4D-9712-B114CA31846D}"/>
            </c:ext>
          </c:extLst>
        </c:ser>
        <c:dLbls>
          <c:showLegendKey val="0"/>
          <c:showVal val="0"/>
          <c:showCatName val="0"/>
          <c:showSerName val="0"/>
          <c:showPercent val="0"/>
          <c:showBubbleSize val="0"/>
        </c:dLbls>
        <c:gapWidth val="164"/>
        <c:overlap val="-35"/>
        <c:axId val="1568005616"/>
        <c:axId val="1184274304"/>
      </c:barChart>
      <c:catAx>
        <c:axId val="15680056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SA"/>
          </a:p>
        </c:txPr>
        <c:crossAx val="1184274304"/>
        <c:crosses val="autoZero"/>
        <c:auto val="1"/>
        <c:lblAlgn val="ctr"/>
        <c:lblOffset val="100"/>
        <c:noMultiLvlLbl val="0"/>
      </c:catAx>
      <c:valAx>
        <c:axId val="118427430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SA"/>
          </a:p>
        </c:txPr>
        <c:crossAx val="15680056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SA"/>
        </a:p>
      </c:txPr>
    </c:legend>
    <c:plotVisOnly val="1"/>
    <c:dispBlanksAs val="gap"/>
    <c:showDLblsOverMax val="0"/>
  </c:chart>
  <c:spPr>
    <a:noFill/>
    <a:ln>
      <a:noFill/>
    </a:ln>
    <a:effectLst/>
  </c:spPr>
  <c:txPr>
    <a:bodyPr/>
    <a:lstStyle/>
    <a:p>
      <a:pPr>
        <a:defRPr/>
      </a:pPr>
      <a:endParaRPr lang="en-SA"/>
    </a:p>
  </c:tx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bg1"/>
                </a:solidFill>
                <a:latin typeface="+mn-lt"/>
                <a:ea typeface="+mn-ea"/>
                <a:cs typeface="+mn-cs"/>
              </a:defRPr>
            </a:pPr>
            <a:r>
              <a:rPr lang="ar-SA" sz="1800" b="1" dirty="0">
                <a:solidFill>
                  <a:schemeClr val="bg1"/>
                </a:solidFill>
                <a:latin typeface="+mn-lt"/>
              </a:rPr>
              <a:t>مساهمة المجموعات الغذائية الرئيسة في إمدادات الطاقة الغذائية</a:t>
            </a:r>
            <a:r>
              <a:rPr lang="en-GB" sz="1800" b="1" dirty="0">
                <a:solidFill>
                  <a:schemeClr val="bg1"/>
                </a:solidFill>
                <a:latin typeface="+mn-lt"/>
              </a:rPr>
              <a:t> </a:t>
            </a:r>
            <a:r>
              <a:rPr lang="ar-SA" sz="1800" b="1" dirty="0">
                <a:solidFill>
                  <a:schemeClr val="bg1"/>
                </a:solidFill>
                <a:latin typeface="+mn-lt"/>
              </a:rPr>
              <a:t>للفرد في السعودية، سعر حراري/فرد/يوم (2001-2007)</a:t>
            </a:r>
            <a:endParaRPr lang="en-US" sz="1800" b="1" dirty="0">
              <a:solidFill>
                <a:schemeClr val="bg1"/>
              </a:solidFill>
              <a:latin typeface="+mn-lt"/>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bg1"/>
              </a:solidFill>
              <a:latin typeface="+mn-lt"/>
              <a:ea typeface="+mn-ea"/>
              <a:cs typeface="+mn-cs"/>
            </a:defRPr>
          </a:pPr>
          <a:endParaRPr lang="en-SA"/>
        </a:p>
      </c:txPr>
    </c:title>
    <c:autoTitleDeleted val="0"/>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SA"/>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'[Book (1).xlsx]Sheet1'!$H$43:$O$43</c:f>
              <c:strCache>
                <c:ptCount val="8"/>
                <c:pt idx="0">
                  <c:v>الحبوب الكاملة</c:v>
                </c:pt>
                <c:pt idx="1">
                  <c:v>الزيوت النباتية</c:v>
                </c:pt>
                <c:pt idx="2">
                  <c:v>المحلّيات والسكر</c:v>
                </c:pt>
                <c:pt idx="3">
                  <c:v>الفواكه</c:v>
                </c:pt>
                <c:pt idx="4">
                  <c:v>اللحوم</c:v>
                </c:pt>
                <c:pt idx="5">
                  <c:v>الحليب</c:v>
                </c:pt>
                <c:pt idx="6">
                  <c:v>الخضروات</c:v>
                </c:pt>
                <c:pt idx="7">
                  <c:v>أخرى</c:v>
                </c:pt>
              </c:strCache>
            </c:strRef>
          </c:cat>
          <c:val>
            <c:numRef>
              <c:f>'[Book (1).xlsx]Sheet1'!$H$44:$O$44</c:f>
              <c:numCache>
                <c:formatCode>General</c:formatCode>
                <c:ptCount val="8"/>
                <c:pt idx="0" formatCode="[$-2000401]0">
                  <c:v>49</c:v>
                </c:pt>
                <c:pt idx="1">
                  <c:v>12</c:v>
                </c:pt>
                <c:pt idx="2">
                  <c:v>10</c:v>
                </c:pt>
                <c:pt idx="3">
                  <c:v>8</c:v>
                </c:pt>
                <c:pt idx="4">
                  <c:v>7</c:v>
                </c:pt>
                <c:pt idx="5">
                  <c:v>5</c:v>
                </c:pt>
                <c:pt idx="6">
                  <c:v>2</c:v>
                </c:pt>
                <c:pt idx="7">
                  <c:v>7</c:v>
                </c:pt>
              </c:numCache>
            </c:numRef>
          </c:val>
          <c:extLst>
            <c:ext xmlns:c16="http://schemas.microsoft.com/office/drawing/2014/chart" uri="{C3380CC4-5D6E-409C-BE32-E72D297353CC}">
              <c16:uniqueId val="{00000000-F7EB-0F43-AC4D-BBADB8F081C1}"/>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SA"/>
    </a:p>
  </c:txPr>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ar-SA" sz="1800" b="1" dirty="0">
                <a:solidFill>
                  <a:schemeClr val="bg1"/>
                </a:solidFill>
              </a:rPr>
              <a:t>مساهمة المجموعات الغذائية الرئيسة في إمدادات الطاقة الغذائية</a:t>
            </a:r>
            <a:r>
              <a:rPr lang="en-GB" sz="1800" b="1" dirty="0">
                <a:solidFill>
                  <a:schemeClr val="bg1"/>
                </a:solidFill>
              </a:rPr>
              <a:t> </a:t>
            </a:r>
            <a:r>
              <a:rPr lang="ar-SA" sz="1800" b="1" dirty="0">
                <a:solidFill>
                  <a:schemeClr val="bg1"/>
                </a:solidFill>
              </a:rPr>
              <a:t>للفرد المثالي، سعر حراري/فرد/يوم </a:t>
            </a:r>
            <a:endParaRPr lang="en-US" sz="1800" b="1" dirty="0">
              <a:solidFill>
                <a:schemeClr val="bg1"/>
              </a:solidFill>
            </a:endParaRP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SA"/>
        </a:p>
      </c:txPr>
    </c:title>
    <c:autoTitleDeleted val="0"/>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Pt>
            <c:idx val="9"/>
            <c:bubble3D val="0"/>
            <c:spPr>
              <a:solidFill>
                <a:schemeClr val="accent4">
                  <a:lumMod val="60000"/>
                </a:schemeClr>
              </a:solidFill>
              <a:ln w="19050">
                <a:solidFill>
                  <a:schemeClr val="lt1"/>
                </a:solidFill>
              </a:ln>
              <a:effectLst/>
            </c:spPr>
          </c:dPt>
          <c:dPt>
            <c:idx val="10"/>
            <c:bubble3D val="0"/>
            <c:spPr>
              <a:solidFill>
                <a:schemeClr val="accent5">
                  <a:lumMod val="60000"/>
                </a:schemeClr>
              </a:solidFill>
              <a:ln w="19050">
                <a:solidFill>
                  <a:schemeClr val="lt1"/>
                </a:solidFill>
              </a:ln>
              <a:effectLst/>
            </c:spPr>
          </c:dPt>
          <c:dPt>
            <c:idx val="11"/>
            <c:bubble3D val="0"/>
            <c:spPr>
              <a:solidFill>
                <a:schemeClr val="accent6">
                  <a:lumMod val="6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SA"/>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'[Book (1).xlsx]Sheet1'!$H$52:$S$52</c:f>
              <c:strCache>
                <c:ptCount val="12"/>
                <c:pt idx="0">
                  <c:v>الحبوب الكاملة</c:v>
                </c:pt>
                <c:pt idx="1">
                  <c:v>الدهون </c:v>
                </c:pt>
                <c:pt idx="2">
                  <c:v>المحليات والسكر المضاف</c:v>
                </c:pt>
                <c:pt idx="3">
                  <c:v>اللحم الأحمر</c:v>
                </c:pt>
                <c:pt idx="4">
                  <c:v>الدجاج</c:v>
                </c:pt>
                <c:pt idx="5">
                  <c:v>البيض</c:v>
                </c:pt>
                <c:pt idx="6">
                  <c:v>السمك</c:v>
                </c:pt>
                <c:pt idx="7">
                  <c:v>البقوليات</c:v>
                </c:pt>
                <c:pt idx="8">
                  <c:v>المكسرات</c:v>
                </c:pt>
                <c:pt idx="9">
                  <c:v>الفاكهة</c:v>
                </c:pt>
                <c:pt idx="10">
                  <c:v>الخضروات</c:v>
                </c:pt>
                <c:pt idx="11">
                  <c:v>الحليب</c:v>
                </c:pt>
              </c:strCache>
            </c:strRef>
          </c:cat>
          <c:val>
            <c:numRef>
              <c:f>'[Book (1).xlsx]Sheet1'!$H$53:$S$53</c:f>
              <c:numCache>
                <c:formatCode>General</c:formatCode>
                <c:ptCount val="12"/>
                <c:pt idx="0">
                  <c:v>811</c:v>
                </c:pt>
                <c:pt idx="1">
                  <c:v>450</c:v>
                </c:pt>
                <c:pt idx="2">
                  <c:v>120</c:v>
                </c:pt>
                <c:pt idx="3">
                  <c:v>30</c:v>
                </c:pt>
                <c:pt idx="4">
                  <c:v>62</c:v>
                </c:pt>
                <c:pt idx="5">
                  <c:v>19</c:v>
                </c:pt>
                <c:pt idx="6">
                  <c:v>30</c:v>
                </c:pt>
                <c:pt idx="7">
                  <c:v>284</c:v>
                </c:pt>
                <c:pt idx="8">
                  <c:v>291</c:v>
                </c:pt>
                <c:pt idx="9">
                  <c:v>126</c:v>
                </c:pt>
                <c:pt idx="10">
                  <c:v>117</c:v>
                </c:pt>
                <c:pt idx="11">
                  <c:v>153</c:v>
                </c:pt>
              </c:numCache>
            </c:numRef>
          </c:val>
          <c:extLst>
            <c:ext xmlns:c16="http://schemas.microsoft.com/office/drawing/2014/chart" uri="{C3380CC4-5D6E-409C-BE32-E72D297353CC}">
              <c16:uniqueId val="{00000000-180C-A24E-A3D1-099C612197AC}"/>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SA"/>
    </a:p>
  </c:txPr>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ar-SA" b="1" dirty="0">
                <a:solidFill>
                  <a:schemeClr val="bg1"/>
                </a:solidFill>
              </a:rPr>
              <a:t>نسبة السمنة في في المملكة العربية السعودية ٢٠٢١</a:t>
            </a:r>
            <a:endParaRPr lang="en-US" b="1" dirty="0">
              <a:solidFill>
                <a:schemeClr val="bg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SA"/>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6"/>
              </a:solidFill>
              <a:ln w="25400">
                <a:solidFill>
                  <a:schemeClr val="lt1"/>
                </a:solidFill>
              </a:ln>
              <a:effectLst/>
              <a:sp3d contourW="25400">
                <a:contourClr>
                  <a:schemeClr val="lt1"/>
                </a:contourClr>
              </a:sp3d>
            </c:spPr>
          </c:dPt>
          <c:dPt>
            <c:idx val="1"/>
            <c:bubble3D val="0"/>
            <c:spPr>
              <a:solidFill>
                <a:schemeClr val="accent5"/>
              </a:solidFill>
              <a:ln w="25400">
                <a:solidFill>
                  <a:schemeClr val="lt1"/>
                </a:solidFill>
              </a:ln>
              <a:effectLst/>
              <a:sp3d contourW="25400">
                <a:contourClr>
                  <a:schemeClr val="lt1"/>
                </a:contourClr>
              </a:sp3d>
            </c:spPr>
          </c:dPt>
          <c:dPt>
            <c:idx val="2"/>
            <c:bubble3D val="0"/>
            <c:spPr>
              <a:solidFill>
                <a:schemeClr val="accent4"/>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SA"/>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'[Book (1).xlsx]Sheet1'!$E$83:$G$83</c:f>
              <c:strCache>
                <c:ptCount val="3"/>
                <c:pt idx="0">
                  <c:v>سمنة</c:v>
                </c:pt>
                <c:pt idx="1">
                  <c:v>وزن زائد</c:v>
                </c:pt>
                <c:pt idx="2">
                  <c:v>ليسوا مصابين بالسمنة أو زيادة الوزن</c:v>
                </c:pt>
              </c:strCache>
            </c:strRef>
          </c:cat>
          <c:val>
            <c:numRef>
              <c:f>'[Book (1).xlsx]Sheet1'!$E$84:$G$84</c:f>
              <c:numCache>
                <c:formatCode>General</c:formatCode>
                <c:ptCount val="3"/>
                <c:pt idx="0">
                  <c:v>23</c:v>
                </c:pt>
                <c:pt idx="1">
                  <c:v>32.799999999999997</c:v>
                </c:pt>
                <c:pt idx="2">
                  <c:v>44.2</c:v>
                </c:pt>
              </c:numCache>
            </c:numRef>
          </c:val>
          <c:extLst>
            <c:ext xmlns:c16="http://schemas.microsoft.com/office/drawing/2014/chart" uri="{C3380CC4-5D6E-409C-BE32-E72D297353CC}">
              <c16:uniqueId val="{00000000-315A-DE43-9A02-434F4FD91B70}"/>
            </c:ext>
          </c:extLst>
        </c:ser>
        <c:dLbls>
          <c:showLegendKey val="0"/>
          <c:showVal val="0"/>
          <c:showCatName val="1"/>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SA"/>
    </a:p>
  </c:txPr>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1">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bg1"/>
    </cs:fontRef>
    <cs:spPr>
      <a:solidFill>
        <a:schemeClr val="tx1">
          <a:lumMod val="35000"/>
          <a:lumOff val="65000"/>
        </a:schemeClr>
      </a:solidFill>
    </cs:spPr>
    <cs:defRPr sz="900"/>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00" b="0" kern="1200" cap="none" spc="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1">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bg1"/>
    </cs:fontRef>
    <cs:spPr>
      <a:solidFill>
        <a:schemeClr val="tx1">
          <a:lumMod val="35000"/>
          <a:lumOff val="65000"/>
        </a:schemeClr>
      </a:solidFill>
    </cs:spPr>
    <cs:defRPr sz="900"/>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00" b="0" kern="1200" cap="none" spc="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67EC0D-69DB-EF42-B7D9-B4884AB53E48}" type="doc">
      <dgm:prSet loTypeId="urn:microsoft.com/office/officeart/2005/8/layout/funnel1" loCatId="relationship" qsTypeId="urn:microsoft.com/office/officeart/2005/8/quickstyle/simple1" qsCatId="simple" csTypeId="urn:microsoft.com/office/officeart/2005/8/colors/colorful5" csCatId="colorful" phldr="1"/>
      <dgm:spPr/>
      <dgm:t>
        <a:bodyPr/>
        <a:lstStyle/>
        <a:p>
          <a:endParaRPr lang="en-US"/>
        </a:p>
      </dgm:t>
    </dgm:pt>
    <dgm:pt modelId="{E1FD575C-0727-B34C-886C-DBA2121F1205}">
      <dgm:prSet phldrT="[Text]" phldr="0"/>
      <dgm:spPr/>
      <dgm:t>
        <a:bodyPr/>
        <a:lstStyle/>
        <a:p>
          <a:r>
            <a:rPr lang="ar-SA" dirty="0"/>
            <a:t>استهلاك عالي</a:t>
          </a:r>
          <a:endParaRPr lang="en-US" dirty="0"/>
        </a:p>
      </dgm:t>
    </dgm:pt>
    <dgm:pt modelId="{1BEBD411-2602-EF40-8068-1F5DEE9EC21D}" type="parTrans" cxnId="{D0E1F86E-27CE-4D40-9463-7BEC1E74960A}">
      <dgm:prSet/>
      <dgm:spPr/>
      <dgm:t>
        <a:bodyPr/>
        <a:lstStyle/>
        <a:p>
          <a:endParaRPr lang="en-US"/>
        </a:p>
      </dgm:t>
    </dgm:pt>
    <dgm:pt modelId="{EFB9A1E4-ED2A-684B-A9BC-842F479FAB53}" type="sibTrans" cxnId="{D0E1F86E-27CE-4D40-9463-7BEC1E74960A}">
      <dgm:prSet/>
      <dgm:spPr/>
      <dgm:t>
        <a:bodyPr/>
        <a:lstStyle/>
        <a:p>
          <a:endParaRPr lang="en-US"/>
        </a:p>
      </dgm:t>
    </dgm:pt>
    <dgm:pt modelId="{F3C55A10-910F-EF46-A6E0-9F9001083EA7}">
      <dgm:prSet phldrT="[Text]" phldr="0"/>
      <dgm:spPr/>
      <dgm:t>
        <a:bodyPr/>
        <a:lstStyle/>
        <a:p>
          <a:r>
            <a:rPr lang="ar-SA" dirty="0"/>
            <a:t>غذاء غير متوازن</a:t>
          </a:r>
          <a:endParaRPr lang="en-US" dirty="0"/>
        </a:p>
      </dgm:t>
    </dgm:pt>
    <dgm:pt modelId="{8FDF220F-B40E-1F4E-9447-E6B521708869}" type="parTrans" cxnId="{05AE11ED-438B-8244-BE23-BE38905D1D15}">
      <dgm:prSet/>
      <dgm:spPr/>
      <dgm:t>
        <a:bodyPr/>
        <a:lstStyle/>
        <a:p>
          <a:endParaRPr lang="en-US"/>
        </a:p>
      </dgm:t>
    </dgm:pt>
    <dgm:pt modelId="{1EDD1EC2-7F88-E04A-9CF4-6000CD4A618F}" type="sibTrans" cxnId="{05AE11ED-438B-8244-BE23-BE38905D1D15}">
      <dgm:prSet/>
      <dgm:spPr/>
      <dgm:t>
        <a:bodyPr/>
        <a:lstStyle/>
        <a:p>
          <a:endParaRPr lang="en-US"/>
        </a:p>
      </dgm:t>
    </dgm:pt>
    <dgm:pt modelId="{08929BEB-4F8A-F84A-B66C-37AD45147C6D}">
      <dgm:prSet phldrT="[Text]" phldr="0"/>
      <dgm:spPr/>
      <dgm:t>
        <a:bodyPr/>
        <a:lstStyle/>
        <a:p>
          <a:r>
            <a:rPr lang="ar-SA" dirty="0"/>
            <a:t>طعام جودته سيئة</a:t>
          </a:r>
          <a:endParaRPr lang="en-US" dirty="0"/>
        </a:p>
      </dgm:t>
    </dgm:pt>
    <dgm:pt modelId="{6726E425-6467-3E43-9D75-CA012C69A36B}" type="parTrans" cxnId="{CC4DE325-3EC7-3F48-99B1-83EF7EEAB021}">
      <dgm:prSet/>
      <dgm:spPr/>
      <dgm:t>
        <a:bodyPr/>
        <a:lstStyle/>
        <a:p>
          <a:endParaRPr lang="en-US"/>
        </a:p>
      </dgm:t>
    </dgm:pt>
    <dgm:pt modelId="{F7A5035E-9753-094D-860D-645D1C7015AB}" type="sibTrans" cxnId="{CC4DE325-3EC7-3F48-99B1-83EF7EEAB021}">
      <dgm:prSet/>
      <dgm:spPr/>
      <dgm:t>
        <a:bodyPr/>
        <a:lstStyle/>
        <a:p>
          <a:endParaRPr lang="en-US"/>
        </a:p>
      </dgm:t>
    </dgm:pt>
    <dgm:pt modelId="{0735FD3A-1247-C24F-8AEF-E045F4E3BF46}">
      <dgm:prSet phldrT="[Text]" phldr="0"/>
      <dgm:spPr/>
      <dgm:t>
        <a:bodyPr/>
        <a:lstStyle/>
        <a:p>
          <a:r>
            <a:rPr lang="ar-SA" dirty="0">
              <a:solidFill>
                <a:schemeClr val="bg1"/>
              </a:solidFill>
            </a:rPr>
            <a:t>عادات غذائية غير صحية</a:t>
          </a:r>
          <a:endParaRPr lang="en-US" dirty="0">
            <a:solidFill>
              <a:schemeClr val="bg1"/>
            </a:solidFill>
          </a:endParaRPr>
        </a:p>
      </dgm:t>
    </dgm:pt>
    <dgm:pt modelId="{0E233BAF-8F3C-CD4E-ACE5-774CF1145224}" type="parTrans" cxnId="{35B234DA-7076-F24B-BBA7-C66C6E9F88A3}">
      <dgm:prSet/>
      <dgm:spPr/>
      <dgm:t>
        <a:bodyPr/>
        <a:lstStyle/>
        <a:p>
          <a:endParaRPr lang="en-US"/>
        </a:p>
      </dgm:t>
    </dgm:pt>
    <dgm:pt modelId="{21C8D79D-4F6E-F74D-A3BA-39E216C6CD14}" type="sibTrans" cxnId="{35B234DA-7076-F24B-BBA7-C66C6E9F88A3}">
      <dgm:prSet/>
      <dgm:spPr/>
      <dgm:t>
        <a:bodyPr/>
        <a:lstStyle/>
        <a:p>
          <a:endParaRPr lang="en-US"/>
        </a:p>
      </dgm:t>
    </dgm:pt>
    <dgm:pt modelId="{84B26C00-44E9-384E-B3CF-DA3565BE6FE8}" type="pres">
      <dgm:prSet presAssocID="{5A67EC0D-69DB-EF42-B7D9-B4884AB53E48}" presName="Name0" presStyleCnt="0">
        <dgm:presLayoutVars>
          <dgm:chMax val="4"/>
          <dgm:resizeHandles val="exact"/>
        </dgm:presLayoutVars>
      </dgm:prSet>
      <dgm:spPr/>
    </dgm:pt>
    <dgm:pt modelId="{AC25E3D9-86C6-4B45-A1DB-3A97422B0AAB}" type="pres">
      <dgm:prSet presAssocID="{5A67EC0D-69DB-EF42-B7D9-B4884AB53E48}" presName="ellipse" presStyleLbl="trBgShp" presStyleIdx="0" presStyleCnt="1"/>
      <dgm:spPr/>
    </dgm:pt>
    <dgm:pt modelId="{666B5DE7-0447-5748-B62A-55C7F4693B74}" type="pres">
      <dgm:prSet presAssocID="{5A67EC0D-69DB-EF42-B7D9-B4884AB53E48}" presName="arrow1" presStyleLbl="fgShp" presStyleIdx="0" presStyleCnt="1"/>
      <dgm:spPr/>
    </dgm:pt>
    <dgm:pt modelId="{631BF392-0512-7E4A-BF2B-F671D3A9F7F7}" type="pres">
      <dgm:prSet presAssocID="{5A67EC0D-69DB-EF42-B7D9-B4884AB53E48}" presName="rectangle" presStyleLbl="revTx" presStyleIdx="0" presStyleCnt="1">
        <dgm:presLayoutVars>
          <dgm:bulletEnabled val="1"/>
        </dgm:presLayoutVars>
      </dgm:prSet>
      <dgm:spPr/>
    </dgm:pt>
    <dgm:pt modelId="{9128C2F2-5634-4E44-BBD6-B2CB3D50B152}" type="pres">
      <dgm:prSet presAssocID="{F3C55A10-910F-EF46-A6E0-9F9001083EA7}" presName="item1" presStyleLbl="node1" presStyleIdx="0" presStyleCnt="3">
        <dgm:presLayoutVars>
          <dgm:bulletEnabled val="1"/>
        </dgm:presLayoutVars>
      </dgm:prSet>
      <dgm:spPr/>
    </dgm:pt>
    <dgm:pt modelId="{54C0D675-3A93-A449-A506-DD18023FA63A}" type="pres">
      <dgm:prSet presAssocID="{08929BEB-4F8A-F84A-B66C-37AD45147C6D}" presName="item2" presStyleLbl="node1" presStyleIdx="1" presStyleCnt="3">
        <dgm:presLayoutVars>
          <dgm:bulletEnabled val="1"/>
        </dgm:presLayoutVars>
      </dgm:prSet>
      <dgm:spPr/>
    </dgm:pt>
    <dgm:pt modelId="{BF79F1B5-6ADC-6541-A64D-80D89FD668F6}" type="pres">
      <dgm:prSet presAssocID="{0735FD3A-1247-C24F-8AEF-E045F4E3BF46}" presName="item3" presStyleLbl="node1" presStyleIdx="2" presStyleCnt="3">
        <dgm:presLayoutVars>
          <dgm:bulletEnabled val="1"/>
        </dgm:presLayoutVars>
      </dgm:prSet>
      <dgm:spPr/>
    </dgm:pt>
    <dgm:pt modelId="{02FA4BAE-C560-0544-B44E-13BA11CE0408}" type="pres">
      <dgm:prSet presAssocID="{5A67EC0D-69DB-EF42-B7D9-B4884AB53E48}" presName="funnel" presStyleLbl="trAlignAcc1" presStyleIdx="0" presStyleCnt="1"/>
      <dgm:spPr/>
    </dgm:pt>
  </dgm:ptLst>
  <dgm:cxnLst>
    <dgm:cxn modelId="{CC4DE325-3EC7-3F48-99B1-83EF7EEAB021}" srcId="{5A67EC0D-69DB-EF42-B7D9-B4884AB53E48}" destId="{08929BEB-4F8A-F84A-B66C-37AD45147C6D}" srcOrd="2" destOrd="0" parTransId="{6726E425-6467-3E43-9D75-CA012C69A36B}" sibTransId="{F7A5035E-9753-094D-860D-645D1C7015AB}"/>
    <dgm:cxn modelId="{086CE959-7F80-9C4F-8D72-7B6B332335D7}" type="presOf" srcId="{E1FD575C-0727-B34C-886C-DBA2121F1205}" destId="{BF79F1B5-6ADC-6541-A64D-80D89FD668F6}" srcOrd="0" destOrd="0" presId="urn:microsoft.com/office/officeart/2005/8/layout/funnel1"/>
    <dgm:cxn modelId="{83821D6A-D34B-0343-8257-7CE0376B3CE5}" type="presOf" srcId="{0735FD3A-1247-C24F-8AEF-E045F4E3BF46}" destId="{631BF392-0512-7E4A-BF2B-F671D3A9F7F7}" srcOrd="0" destOrd="0" presId="urn:microsoft.com/office/officeart/2005/8/layout/funnel1"/>
    <dgm:cxn modelId="{D0E1F86E-27CE-4D40-9463-7BEC1E74960A}" srcId="{5A67EC0D-69DB-EF42-B7D9-B4884AB53E48}" destId="{E1FD575C-0727-B34C-886C-DBA2121F1205}" srcOrd="0" destOrd="0" parTransId="{1BEBD411-2602-EF40-8068-1F5DEE9EC21D}" sibTransId="{EFB9A1E4-ED2A-684B-A9BC-842F479FAB53}"/>
    <dgm:cxn modelId="{72D04DCE-8DDA-8C4C-953B-E072F3378360}" type="presOf" srcId="{F3C55A10-910F-EF46-A6E0-9F9001083EA7}" destId="{54C0D675-3A93-A449-A506-DD18023FA63A}" srcOrd="0" destOrd="0" presId="urn:microsoft.com/office/officeart/2005/8/layout/funnel1"/>
    <dgm:cxn modelId="{35B234DA-7076-F24B-BBA7-C66C6E9F88A3}" srcId="{5A67EC0D-69DB-EF42-B7D9-B4884AB53E48}" destId="{0735FD3A-1247-C24F-8AEF-E045F4E3BF46}" srcOrd="3" destOrd="0" parTransId="{0E233BAF-8F3C-CD4E-ACE5-774CF1145224}" sibTransId="{21C8D79D-4F6E-F74D-A3BA-39E216C6CD14}"/>
    <dgm:cxn modelId="{05AE11ED-438B-8244-BE23-BE38905D1D15}" srcId="{5A67EC0D-69DB-EF42-B7D9-B4884AB53E48}" destId="{F3C55A10-910F-EF46-A6E0-9F9001083EA7}" srcOrd="1" destOrd="0" parTransId="{8FDF220F-B40E-1F4E-9447-E6B521708869}" sibTransId="{1EDD1EC2-7F88-E04A-9CF4-6000CD4A618F}"/>
    <dgm:cxn modelId="{41CBACF8-3628-8544-803F-BFB8A15989D0}" type="presOf" srcId="{08929BEB-4F8A-F84A-B66C-37AD45147C6D}" destId="{9128C2F2-5634-4E44-BBD6-B2CB3D50B152}" srcOrd="0" destOrd="0" presId="urn:microsoft.com/office/officeart/2005/8/layout/funnel1"/>
    <dgm:cxn modelId="{361F60FA-2F13-F74D-AE73-54F441BE4665}" type="presOf" srcId="{5A67EC0D-69DB-EF42-B7D9-B4884AB53E48}" destId="{84B26C00-44E9-384E-B3CF-DA3565BE6FE8}" srcOrd="0" destOrd="0" presId="urn:microsoft.com/office/officeart/2005/8/layout/funnel1"/>
    <dgm:cxn modelId="{A27B1A15-8FCA-9748-B28C-77A58A78888A}" type="presParOf" srcId="{84B26C00-44E9-384E-B3CF-DA3565BE6FE8}" destId="{AC25E3D9-86C6-4B45-A1DB-3A97422B0AAB}" srcOrd="0" destOrd="0" presId="urn:microsoft.com/office/officeart/2005/8/layout/funnel1"/>
    <dgm:cxn modelId="{3D4A5697-CB57-084E-8ECC-5CD92BC1D093}" type="presParOf" srcId="{84B26C00-44E9-384E-B3CF-DA3565BE6FE8}" destId="{666B5DE7-0447-5748-B62A-55C7F4693B74}" srcOrd="1" destOrd="0" presId="urn:microsoft.com/office/officeart/2005/8/layout/funnel1"/>
    <dgm:cxn modelId="{9E9BD006-A7C6-4A4C-B59A-1D4B03007DD5}" type="presParOf" srcId="{84B26C00-44E9-384E-B3CF-DA3565BE6FE8}" destId="{631BF392-0512-7E4A-BF2B-F671D3A9F7F7}" srcOrd="2" destOrd="0" presId="urn:microsoft.com/office/officeart/2005/8/layout/funnel1"/>
    <dgm:cxn modelId="{C8122357-97DF-5A4D-849B-A5119E7AF962}" type="presParOf" srcId="{84B26C00-44E9-384E-B3CF-DA3565BE6FE8}" destId="{9128C2F2-5634-4E44-BBD6-B2CB3D50B152}" srcOrd="3" destOrd="0" presId="urn:microsoft.com/office/officeart/2005/8/layout/funnel1"/>
    <dgm:cxn modelId="{5FD50360-ECAE-414C-944F-1BD053225BF1}" type="presParOf" srcId="{84B26C00-44E9-384E-B3CF-DA3565BE6FE8}" destId="{54C0D675-3A93-A449-A506-DD18023FA63A}" srcOrd="4" destOrd="0" presId="urn:microsoft.com/office/officeart/2005/8/layout/funnel1"/>
    <dgm:cxn modelId="{0EA80694-9CA8-F04D-97F4-40B62AA40F91}" type="presParOf" srcId="{84B26C00-44E9-384E-B3CF-DA3565BE6FE8}" destId="{BF79F1B5-6ADC-6541-A64D-80D89FD668F6}" srcOrd="5" destOrd="0" presId="urn:microsoft.com/office/officeart/2005/8/layout/funnel1"/>
    <dgm:cxn modelId="{F0C28788-2500-024D-A093-8DB75EA2187E}" type="presParOf" srcId="{84B26C00-44E9-384E-B3CF-DA3565BE6FE8}" destId="{02FA4BAE-C560-0544-B44E-13BA11CE0408}"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122A02-8A0D-C64D-834A-B1DE509FC43C}" type="doc">
      <dgm:prSet loTypeId="urn:microsoft.com/office/officeart/2005/8/layout/arrow4" loCatId="process" qsTypeId="urn:microsoft.com/office/officeart/2005/8/quickstyle/simple1" qsCatId="simple" csTypeId="urn:microsoft.com/office/officeart/2005/8/colors/accent0_2" csCatId="mainScheme" phldr="1"/>
      <dgm:spPr/>
      <dgm:t>
        <a:bodyPr/>
        <a:lstStyle/>
        <a:p>
          <a:endParaRPr lang="en-US"/>
        </a:p>
      </dgm:t>
    </dgm:pt>
    <dgm:pt modelId="{72ED06C4-28EB-4145-B6E0-605344A1C820}">
      <dgm:prSet phldrT="[Text]" phldr="0"/>
      <dgm:spPr/>
      <dgm:t>
        <a:bodyPr/>
        <a:lstStyle/>
        <a:p>
          <a:r>
            <a:rPr lang="ar-SA" dirty="0"/>
            <a:t>كمّي</a:t>
          </a:r>
          <a:endParaRPr lang="en-US" dirty="0"/>
        </a:p>
      </dgm:t>
    </dgm:pt>
    <dgm:pt modelId="{728BD2C1-9C2D-534F-97EA-052AFE076E92}" type="parTrans" cxnId="{942AF934-09A3-D749-8A7C-58FC4D9F688E}">
      <dgm:prSet/>
      <dgm:spPr/>
      <dgm:t>
        <a:bodyPr/>
        <a:lstStyle/>
        <a:p>
          <a:endParaRPr lang="en-US"/>
        </a:p>
      </dgm:t>
    </dgm:pt>
    <dgm:pt modelId="{B01C5182-7BB9-5044-80C0-91CC3E7626E5}" type="sibTrans" cxnId="{942AF934-09A3-D749-8A7C-58FC4D9F688E}">
      <dgm:prSet/>
      <dgm:spPr/>
      <dgm:t>
        <a:bodyPr/>
        <a:lstStyle/>
        <a:p>
          <a:endParaRPr lang="en-US"/>
        </a:p>
      </dgm:t>
    </dgm:pt>
    <dgm:pt modelId="{3339B3D0-BA9B-C744-ABE7-F2EC01354424}">
      <dgm:prSet phldrT="[Text]" phldr="0"/>
      <dgm:spPr/>
      <dgm:t>
        <a:bodyPr/>
        <a:lstStyle/>
        <a:p>
          <a:r>
            <a:rPr lang="ar-SA" dirty="0"/>
            <a:t>نوعي</a:t>
          </a:r>
          <a:endParaRPr lang="en-US" dirty="0"/>
        </a:p>
      </dgm:t>
    </dgm:pt>
    <dgm:pt modelId="{69682964-A41B-5A45-898B-6A91D60B2ACE}" type="parTrans" cxnId="{18265BC3-5C52-BC4C-B533-E78421906884}">
      <dgm:prSet/>
      <dgm:spPr/>
      <dgm:t>
        <a:bodyPr/>
        <a:lstStyle/>
        <a:p>
          <a:endParaRPr lang="en-US"/>
        </a:p>
      </dgm:t>
    </dgm:pt>
    <dgm:pt modelId="{BB9ED27B-1581-A34C-9DAC-5155712AC84B}" type="sibTrans" cxnId="{18265BC3-5C52-BC4C-B533-E78421906884}">
      <dgm:prSet/>
      <dgm:spPr/>
      <dgm:t>
        <a:bodyPr/>
        <a:lstStyle/>
        <a:p>
          <a:endParaRPr lang="en-US"/>
        </a:p>
      </dgm:t>
    </dgm:pt>
    <dgm:pt modelId="{E95F83B0-1ADD-E44A-B474-BFB91329EED8}" type="pres">
      <dgm:prSet presAssocID="{67122A02-8A0D-C64D-834A-B1DE509FC43C}" presName="compositeShape" presStyleCnt="0">
        <dgm:presLayoutVars>
          <dgm:chMax val="2"/>
          <dgm:dir/>
          <dgm:resizeHandles val="exact"/>
        </dgm:presLayoutVars>
      </dgm:prSet>
      <dgm:spPr/>
    </dgm:pt>
    <dgm:pt modelId="{BF2E284A-E6C8-4A42-BA91-DC7C188FD555}" type="pres">
      <dgm:prSet presAssocID="{72ED06C4-28EB-4145-B6E0-605344A1C820}" presName="upArrow" presStyleLbl="node1" presStyleIdx="0" presStyleCnt="2"/>
      <dgm:spPr/>
    </dgm:pt>
    <dgm:pt modelId="{5DB289D8-4EF7-9343-8E67-D3D8BB331B09}" type="pres">
      <dgm:prSet presAssocID="{72ED06C4-28EB-4145-B6E0-605344A1C820}" presName="upArrowText" presStyleLbl="revTx" presStyleIdx="0" presStyleCnt="2">
        <dgm:presLayoutVars>
          <dgm:chMax val="0"/>
          <dgm:bulletEnabled val="1"/>
        </dgm:presLayoutVars>
      </dgm:prSet>
      <dgm:spPr/>
    </dgm:pt>
    <dgm:pt modelId="{03484B2F-769A-8E42-9B91-7496CCF604F7}" type="pres">
      <dgm:prSet presAssocID="{3339B3D0-BA9B-C744-ABE7-F2EC01354424}" presName="downArrow" presStyleLbl="node1" presStyleIdx="1" presStyleCnt="2"/>
      <dgm:spPr/>
    </dgm:pt>
    <dgm:pt modelId="{903A05C6-EC8A-2C41-A408-244721212379}" type="pres">
      <dgm:prSet presAssocID="{3339B3D0-BA9B-C744-ABE7-F2EC01354424}" presName="downArrowText" presStyleLbl="revTx" presStyleIdx="1" presStyleCnt="2">
        <dgm:presLayoutVars>
          <dgm:chMax val="0"/>
          <dgm:bulletEnabled val="1"/>
        </dgm:presLayoutVars>
      </dgm:prSet>
      <dgm:spPr/>
    </dgm:pt>
  </dgm:ptLst>
  <dgm:cxnLst>
    <dgm:cxn modelId="{942AF934-09A3-D749-8A7C-58FC4D9F688E}" srcId="{67122A02-8A0D-C64D-834A-B1DE509FC43C}" destId="{72ED06C4-28EB-4145-B6E0-605344A1C820}" srcOrd="0" destOrd="0" parTransId="{728BD2C1-9C2D-534F-97EA-052AFE076E92}" sibTransId="{B01C5182-7BB9-5044-80C0-91CC3E7626E5}"/>
    <dgm:cxn modelId="{ABE20D5B-8AF0-324F-B9C9-74F45AC97314}" type="presOf" srcId="{3339B3D0-BA9B-C744-ABE7-F2EC01354424}" destId="{903A05C6-EC8A-2C41-A408-244721212379}" srcOrd="0" destOrd="0" presId="urn:microsoft.com/office/officeart/2005/8/layout/arrow4"/>
    <dgm:cxn modelId="{0C9F7670-6F08-064C-9AF5-47BC0C63DEF0}" type="presOf" srcId="{72ED06C4-28EB-4145-B6E0-605344A1C820}" destId="{5DB289D8-4EF7-9343-8E67-D3D8BB331B09}" srcOrd="0" destOrd="0" presId="urn:microsoft.com/office/officeart/2005/8/layout/arrow4"/>
    <dgm:cxn modelId="{18265BC3-5C52-BC4C-B533-E78421906884}" srcId="{67122A02-8A0D-C64D-834A-B1DE509FC43C}" destId="{3339B3D0-BA9B-C744-ABE7-F2EC01354424}" srcOrd="1" destOrd="0" parTransId="{69682964-A41B-5A45-898B-6A91D60B2ACE}" sibTransId="{BB9ED27B-1581-A34C-9DAC-5155712AC84B}"/>
    <dgm:cxn modelId="{822D9EEE-8C2B-004B-A65B-7B4BC88D1610}" type="presOf" srcId="{67122A02-8A0D-C64D-834A-B1DE509FC43C}" destId="{E95F83B0-1ADD-E44A-B474-BFB91329EED8}" srcOrd="0" destOrd="0" presId="urn:microsoft.com/office/officeart/2005/8/layout/arrow4"/>
    <dgm:cxn modelId="{9C216A3C-B6AF-784F-A077-E2DE88404685}" type="presParOf" srcId="{E95F83B0-1ADD-E44A-B474-BFB91329EED8}" destId="{BF2E284A-E6C8-4A42-BA91-DC7C188FD555}" srcOrd="0" destOrd="0" presId="urn:microsoft.com/office/officeart/2005/8/layout/arrow4"/>
    <dgm:cxn modelId="{6FD4BF65-3E34-8A4F-B61E-9F1723744263}" type="presParOf" srcId="{E95F83B0-1ADD-E44A-B474-BFB91329EED8}" destId="{5DB289D8-4EF7-9343-8E67-D3D8BB331B09}" srcOrd="1" destOrd="0" presId="urn:microsoft.com/office/officeart/2005/8/layout/arrow4"/>
    <dgm:cxn modelId="{9035466D-3038-6949-B2D1-00E955E5033E}" type="presParOf" srcId="{E95F83B0-1ADD-E44A-B474-BFB91329EED8}" destId="{03484B2F-769A-8E42-9B91-7496CCF604F7}" srcOrd="2" destOrd="0" presId="urn:microsoft.com/office/officeart/2005/8/layout/arrow4"/>
    <dgm:cxn modelId="{DEE1E89C-9130-7642-8524-B6EC1DC84911}" type="presParOf" srcId="{E95F83B0-1ADD-E44A-B474-BFB91329EED8}" destId="{903A05C6-EC8A-2C41-A408-244721212379}" srcOrd="3" destOrd="0" presId="urn:microsoft.com/office/officeart/2005/8/layout/arrow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122A02-8A0D-C64D-834A-B1DE509FC43C}" type="doc">
      <dgm:prSet loTypeId="urn:microsoft.com/office/officeart/2005/8/layout/arrow4" loCatId="process" qsTypeId="urn:microsoft.com/office/officeart/2005/8/quickstyle/simple1" qsCatId="simple" csTypeId="urn:microsoft.com/office/officeart/2005/8/colors/accent0_2" csCatId="mainScheme" phldr="1"/>
      <dgm:spPr/>
      <dgm:t>
        <a:bodyPr/>
        <a:lstStyle/>
        <a:p>
          <a:endParaRPr lang="en-US"/>
        </a:p>
      </dgm:t>
    </dgm:pt>
    <dgm:pt modelId="{E95F83B0-1ADD-E44A-B474-BFB91329EED8}" type="pres">
      <dgm:prSet presAssocID="{67122A02-8A0D-C64D-834A-B1DE509FC43C}" presName="compositeShape" presStyleCnt="0">
        <dgm:presLayoutVars>
          <dgm:chMax val="2"/>
          <dgm:dir/>
          <dgm:resizeHandles val="exact"/>
        </dgm:presLayoutVars>
      </dgm:prSet>
      <dgm:spPr/>
    </dgm:pt>
  </dgm:ptLst>
  <dgm:cxnLst>
    <dgm:cxn modelId="{822D9EEE-8C2B-004B-A65B-7B4BC88D1610}" type="presOf" srcId="{67122A02-8A0D-C64D-834A-B1DE509FC43C}" destId="{E95F83B0-1ADD-E44A-B474-BFB91329EED8}" srcOrd="0"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3AB4BC-4365-2A41-98E8-4B35829E5BB6}" type="doc">
      <dgm:prSet loTypeId="urn:microsoft.com/office/officeart/2005/8/layout/gear1" loCatId="cycle" qsTypeId="urn:microsoft.com/office/officeart/2005/8/quickstyle/simple1" qsCatId="simple" csTypeId="urn:microsoft.com/office/officeart/2005/8/colors/colorful3" csCatId="colorful" phldr="1"/>
      <dgm:spPr/>
      <dgm:t>
        <a:bodyPr/>
        <a:lstStyle/>
        <a:p>
          <a:endParaRPr lang="en-US"/>
        </a:p>
      </dgm:t>
    </dgm:pt>
    <dgm:pt modelId="{1D563BB5-B4C1-C44F-8465-2394B568AC78}">
      <dgm:prSet phldrT="[Text]" phldr="0"/>
      <dgm:spPr/>
      <dgm:t>
        <a:bodyPr/>
        <a:lstStyle/>
        <a:p>
          <a:r>
            <a:rPr lang="ar-SA"/>
            <a:t>الخصوصية الثقافية</a:t>
          </a:r>
          <a:endParaRPr lang="en-US" dirty="0"/>
        </a:p>
      </dgm:t>
    </dgm:pt>
    <dgm:pt modelId="{D6AA158E-EFE7-7743-97FF-18B56965E2C3}" type="parTrans" cxnId="{7F4A8DFA-D6E9-534C-A813-A96DF83A1723}">
      <dgm:prSet/>
      <dgm:spPr/>
      <dgm:t>
        <a:bodyPr/>
        <a:lstStyle/>
        <a:p>
          <a:endParaRPr lang="en-US"/>
        </a:p>
      </dgm:t>
    </dgm:pt>
    <dgm:pt modelId="{8A6577D8-B97E-5F44-8CAD-453253224EDC}" type="sibTrans" cxnId="{7F4A8DFA-D6E9-534C-A813-A96DF83A1723}">
      <dgm:prSet/>
      <dgm:spPr/>
      <dgm:t>
        <a:bodyPr/>
        <a:lstStyle/>
        <a:p>
          <a:endParaRPr lang="en-US"/>
        </a:p>
      </dgm:t>
    </dgm:pt>
    <dgm:pt modelId="{F358C1A6-941F-9B44-B8CC-A5D2E1FF271B}">
      <dgm:prSet phldrT="[Text]" phldr="0"/>
      <dgm:spPr/>
      <dgm:t>
        <a:bodyPr/>
        <a:lstStyle/>
        <a:p>
          <a:r>
            <a:rPr lang="ar-SA" dirty="0"/>
            <a:t>الانخراط المجتمعي</a:t>
          </a:r>
          <a:endParaRPr lang="en-US" dirty="0"/>
        </a:p>
      </dgm:t>
    </dgm:pt>
    <dgm:pt modelId="{64976451-C3AB-8449-BB67-C86AEFB4154E}" type="parTrans" cxnId="{AB2C2652-07BC-054F-A77B-2C48D588558C}">
      <dgm:prSet/>
      <dgm:spPr/>
      <dgm:t>
        <a:bodyPr/>
        <a:lstStyle/>
        <a:p>
          <a:endParaRPr lang="en-US"/>
        </a:p>
      </dgm:t>
    </dgm:pt>
    <dgm:pt modelId="{7DF8FA6B-3147-BC41-A94C-36DB377C5F3C}" type="sibTrans" cxnId="{AB2C2652-07BC-054F-A77B-2C48D588558C}">
      <dgm:prSet/>
      <dgm:spPr/>
      <dgm:t>
        <a:bodyPr/>
        <a:lstStyle/>
        <a:p>
          <a:endParaRPr lang="en-US"/>
        </a:p>
      </dgm:t>
    </dgm:pt>
    <dgm:pt modelId="{B7AEDC69-971D-9147-BD88-8F17F1B7F2CE}">
      <dgm:prSet phldrT="[Text]" phldr="0"/>
      <dgm:spPr/>
      <dgm:t>
        <a:bodyPr/>
        <a:lstStyle/>
        <a:p>
          <a:r>
            <a:rPr lang="ar-SA" dirty="0"/>
            <a:t>التقنية</a:t>
          </a:r>
          <a:endParaRPr lang="en-US" dirty="0"/>
        </a:p>
      </dgm:t>
    </dgm:pt>
    <dgm:pt modelId="{9EAA3578-BBDE-314D-89FC-1769BE8A91A3}" type="parTrans" cxnId="{BC467876-953D-D749-AA39-EA4936572011}">
      <dgm:prSet/>
      <dgm:spPr/>
      <dgm:t>
        <a:bodyPr/>
        <a:lstStyle/>
        <a:p>
          <a:endParaRPr lang="en-US"/>
        </a:p>
      </dgm:t>
    </dgm:pt>
    <dgm:pt modelId="{BC67D819-26B0-B140-A4B3-7A022A4320FB}" type="sibTrans" cxnId="{BC467876-953D-D749-AA39-EA4936572011}">
      <dgm:prSet/>
      <dgm:spPr/>
      <dgm:t>
        <a:bodyPr/>
        <a:lstStyle/>
        <a:p>
          <a:endParaRPr lang="en-US"/>
        </a:p>
      </dgm:t>
    </dgm:pt>
    <dgm:pt modelId="{07B5C838-D705-EC43-B683-2B32489BD9E0}" type="pres">
      <dgm:prSet presAssocID="{E33AB4BC-4365-2A41-98E8-4B35829E5BB6}" presName="composite" presStyleCnt="0">
        <dgm:presLayoutVars>
          <dgm:chMax val="3"/>
          <dgm:animLvl val="lvl"/>
          <dgm:resizeHandles val="exact"/>
        </dgm:presLayoutVars>
      </dgm:prSet>
      <dgm:spPr/>
    </dgm:pt>
    <dgm:pt modelId="{DF7DF71E-9421-ED48-86CA-00F5793C77B1}" type="pres">
      <dgm:prSet presAssocID="{1D563BB5-B4C1-C44F-8465-2394B568AC78}" presName="gear1" presStyleLbl="node1" presStyleIdx="0" presStyleCnt="3">
        <dgm:presLayoutVars>
          <dgm:chMax val="1"/>
          <dgm:bulletEnabled val="1"/>
        </dgm:presLayoutVars>
      </dgm:prSet>
      <dgm:spPr/>
    </dgm:pt>
    <dgm:pt modelId="{C7313AB6-111A-FB4C-99D2-62B0B376B5F8}" type="pres">
      <dgm:prSet presAssocID="{1D563BB5-B4C1-C44F-8465-2394B568AC78}" presName="gear1srcNode" presStyleLbl="node1" presStyleIdx="0" presStyleCnt="3"/>
      <dgm:spPr/>
    </dgm:pt>
    <dgm:pt modelId="{D40F7E9C-8BA3-6C45-AF76-92607571C97D}" type="pres">
      <dgm:prSet presAssocID="{1D563BB5-B4C1-C44F-8465-2394B568AC78}" presName="gear1dstNode" presStyleLbl="node1" presStyleIdx="0" presStyleCnt="3"/>
      <dgm:spPr/>
    </dgm:pt>
    <dgm:pt modelId="{72868572-F905-5749-8A41-FC12B7FF844F}" type="pres">
      <dgm:prSet presAssocID="{B7AEDC69-971D-9147-BD88-8F17F1B7F2CE}" presName="gear2" presStyleLbl="node1" presStyleIdx="1" presStyleCnt="3">
        <dgm:presLayoutVars>
          <dgm:chMax val="1"/>
          <dgm:bulletEnabled val="1"/>
        </dgm:presLayoutVars>
      </dgm:prSet>
      <dgm:spPr/>
    </dgm:pt>
    <dgm:pt modelId="{BEA36FFA-C24B-1247-9EC7-94B74DB72F18}" type="pres">
      <dgm:prSet presAssocID="{B7AEDC69-971D-9147-BD88-8F17F1B7F2CE}" presName="gear2srcNode" presStyleLbl="node1" presStyleIdx="1" presStyleCnt="3"/>
      <dgm:spPr/>
    </dgm:pt>
    <dgm:pt modelId="{FCCCA4E5-6FF0-E64B-9B08-683F75822372}" type="pres">
      <dgm:prSet presAssocID="{B7AEDC69-971D-9147-BD88-8F17F1B7F2CE}" presName="gear2dstNode" presStyleLbl="node1" presStyleIdx="1" presStyleCnt="3"/>
      <dgm:spPr/>
    </dgm:pt>
    <dgm:pt modelId="{A670E047-CF4F-2444-85D5-53319C12783A}" type="pres">
      <dgm:prSet presAssocID="{F358C1A6-941F-9B44-B8CC-A5D2E1FF271B}" presName="gear3" presStyleLbl="node1" presStyleIdx="2" presStyleCnt="3"/>
      <dgm:spPr/>
    </dgm:pt>
    <dgm:pt modelId="{21F0422D-061A-5247-8D25-445D612AFA57}" type="pres">
      <dgm:prSet presAssocID="{F358C1A6-941F-9B44-B8CC-A5D2E1FF271B}" presName="gear3tx" presStyleLbl="node1" presStyleIdx="2" presStyleCnt="3">
        <dgm:presLayoutVars>
          <dgm:chMax val="1"/>
          <dgm:bulletEnabled val="1"/>
        </dgm:presLayoutVars>
      </dgm:prSet>
      <dgm:spPr/>
    </dgm:pt>
    <dgm:pt modelId="{C0FC46B5-E3E4-C54F-A21B-0D7FEA19F287}" type="pres">
      <dgm:prSet presAssocID="{F358C1A6-941F-9B44-B8CC-A5D2E1FF271B}" presName="gear3srcNode" presStyleLbl="node1" presStyleIdx="2" presStyleCnt="3"/>
      <dgm:spPr/>
    </dgm:pt>
    <dgm:pt modelId="{D10C98A3-33A9-8348-9A5A-DBB4451A9B43}" type="pres">
      <dgm:prSet presAssocID="{F358C1A6-941F-9B44-B8CC-A5D2E1FF271B}" presName="gear3dstNode" presStyleLbl="node1" presStyleIdx="2" presStyleCnt="3"/>
      <dgm:spPr/>
    </dgm:pt>
    <dgm:pt modelId="{D52B73F9-326B-7246-95D5-67AAA635F3E8}" type="pres">
      <dgm:prSet presAssocID="{8A6577D8-B97E-5F44-8CAD-453253224EDC}" presName="connector1" presStyleLbl="sibTrans2D1" presStyleIdx="0" presStyleCnt="3"/>
      <dgm:spPr/>
    </dgm:pt>
    <dgm:pt modelId="{B961D788-5FD1-3341-8D83-86F38778E3F8}" type="pres">
      <dgm:prSet presAssocID="{BC67D819-26B0-B140-A4B3-7A022A4320FB}" presName="connector2" presStyleLbl="sibTrans2D1" presStyleIdx="1" presStyleCnt="3"/>
      <dgm:spPr/>
    </dgm:pt>
    <dgm:pt modelId="{A7CEF8F2-2DE5-3742-ACA3-A6B6F3AD9222}" type="pres">
      <dgm:prSet presAssocID="{7DF8FA6B-3147-BC41-A94C-36DB377C5F3C}" presName="connector3" presStyleLbl="sibTrans2D1" presStyleIdx="2" presStyleCnt="3"/>
      <dgm:spPr/>
    </dgm:pt>
  </dgm:ptLst>
  <dgm:cxnLst>
    <dgm:cxn modelId="{46AD941C-3591-7A45-8BF5-5B1ACDCDA612}" type="presOf" srcId="{7DF8FA6B-3147-BC41-A94C-36DB377C5F3C}" destId="{A7CEF8F2-2DE5-3742-ACA3-A6B6F3AD9222}" srcOrd="0" destOrd="0" presId="urn:microsoft.com/office/officeart/2005/8/layout/gear1"/>
    <dgm:cxn modelId="{F39D861E-F6FA-234E-8B69-3E385513BB2A}" type="presOf" srcId="{B7AEDC69-971D-9147-BD88-8F17F1B7F2CE}" destId="{BEA36FFA-C24B-1247-9EC7-94B74DB72F18}" srcOrd="1" destOrd="0" presId="urn:microsoft.com/office/officeart/2005/8/layout/gear1"/>
    <dgm:cxn modelId="{AB2C2652-07BC-054F-A77B-2C48D588558C}" srcId="{E33AB4BC-4365-2A41-98E8-4B35829E5BB6}" destId="{F358C1A6-941F-9B44-B8CC-A5D2E1FF271B}" srcOrd="2" destOrd="0" parTransId="{64976451-C3AB-8449-BB67-C86AEFB4154E}" sibTransId="{7DF8FA6B-3147-BC41-A94C-36DB377C5F3C}"/>
    <dgm:cxn modelId="{288B0C53-A406-AE4E-A964-8A30D3DAC37D}" type="presOf" srcId="{1D563BB5-B4C1-C44F-8465-2394B568AC78}" destId="{D40F7E9C-8BA3-6C45-AF76-92607571C97D}" srcOrd="2" destOrd="0" presId="urn:microsoft.com/office/officeart/2005/8/layout/gear1"/>
    <dgm:cxn modelId="{4025E673-7AB9-4540-A215-C690413C0F65}" type="presOf" srcId="{1D563BB5-B4C1-C44F-8465-2394B568AC78}" destId="{C7313AB6-111A-FB4C-99D2-62B0B376B5F8}" srcOrd="1" destOrd="0" presId="urn:microsoft.com/office/officeart/2005/8/layout/gear1"/>
    <dgm:cxn modelId="{BC467876-953D-D749-AA39-EA4936572011}" srcId="{E33AB4BC-4365-2A41-98E8-4B35829E5BB6}" destId="{B7AEDC69-971D-9147-BD88-8F17F1B7F2CE}" srcOrd="1" destOrd="0" parTransId="{9EAA3578-BBDE-314D-89FC-1769BE8A91A3}" sibTransId="{BC67D819-26B0-B140-A4B3-7A022A4320FB}"/>
    <dgm:cxn modelId="{23E22C7C-D51D-FA4D-9645-AABE7EB71863}" type="presOf" srcId="{E33AB4BC-4365-2A41-98E8-4B35829E5BB6}" destId="{07B5C838-D705-EC43-B683-2B32489BD9E0}" srcOrd="0" destOrd="0" presId="urn:microsoft.com/office/officeart/2005/8/layout/gear1"/>
    <dgm:cxn modelId="{E9A35896-DD1D-0D45-B15A-437472AD24AD}" type="presOf" srcId="{BC67D819-26B0-B140-A4B3-7A022A4320FB}" destId="{B961D788-5FD1-3341-8D83-86F38778E3F8}" srcOrd="0" destOrd="0" presId="urn:microsoft.com/office/officeart/2005/8/layout/gear1"/>
    <dgm:cxn modelId="{56267BA2-5716-874C-A5FF-CEFA72054CFC}" type="presOf" srcId="{B7AEDC69-971D-9147-BD88-8F17F1B7F2CE}" destId="{72868572-F905-5749-8A41-FC12B7FF844F}" srcOrd="0" destOrd="0" presId="urn:microsoft.com/office/officeart/2005/8/layout/gear1"/>
    <dgm:cxn modelId="{B052F3A4-919F-5A46-BBB5-87A047458120}" type="presOf" srcId="{8A6577D8-B97E-5F44-8CAD-453253224EDC}" destId="{D52B73F9-326B-7246-95D5-67AAA635F3E8}" srcOrd="0" destOrd="0" presId="urn:microsoft.com/office/officeart/2005/8/layout/gear1"/>
    <dgm:cxn modelId="{E1C3C5AA-54A9-CE4C-A75A-77D6E5DA4570}" type="presOf" srcId="{F358C1A6-941F-9B44-B8CC-A5D2E1FF271B}" destId="{C0FC46B5-E3E4-C54F-A21B-0D7FEA19F287}" srcOrd="2" destOrd="0" presId="urn:microsoft.com/office/officeart/2005/8/layout/gear1"/>
    <dgm:cxn modelId="{887169AB-C9D2-D44E-8D26-D6CA986FFC78}" type="presOf" srcId="{F358C1A6-941F-9B44-B8CC-A5D2E1FF271B}" destId="{D10C98A3-33A9-8348-9A5A-DBB4451A9B43}" srcOrd="3" destOrd="0" presId="urn:microsoft.com/office/officeart/2005/8/layout/gear1"/>
    <dgm:cxn modelId="{6FB383AC-CACD-9748-95E4-0EBD0C8ABE12}" type="presOf" srcId="{F358C1A6-941F-9B44-B8CC-A5D2E1FF271B}" destId="{21F0422D-061A-5247-8D25-445D612AFA57}" srcOrd="1" destOrd="0" presId="urn:microsoft.com/office/officeart/2005/8/layout/gear1"/>
    <dgm:cxn modelId="{C6F9B0C6-E2FA-6745-8603-B4DF49BA7995}" type="presOf" srcId="{B7AEDC69-971D-9147-BD88-8F17F1B7F2CE}" destId="{FCCCA4E5-6FF0-E64B-9B08-683F75822372}" srcOrd="2" destOrd="0" presId="urn:microsoft.com/office/officeart/2005/8/layout/gear1"/>
    <dgm:cxn modelId="{DE7061CA-5E9F-D746-919E-5DDF59CF904D}" type="presOf" srcId="{1D563BB5-B4C1-C44F-8465-2394B568AC78}" destId="{DF7DF71E-9421-ED48-86CA-00F5793C77B1}" srcOrd="0" destOrd="0" presId="urn:microsoft.com/office/officeart/2005/8/layout/gear1"/>
    <dgm:cxn modelId="{DB6AA6F4-A0EF-2D4E-A20E-2AF2AA7B6855}" type="presOf" srcId="{F358C1A6-941F-9B44-B8CC-A5D2E1FF271B}" destId="{A670E047-CF4F-2444-85D5-53319C12783A}" srcOrd="0" destOrd="0" presId="urn:microsoft.com/office/officeart/2005/8/layout/gear1"/>
    <dgm:cxn modelId="{7F4A8DFA-D6E9-534C-A813-A96DF83A1723}" srcId="{E33AB4BC-4365-2A41-98E8-4B35829E5BB6}" destId="{1D563BB5-B4C1-C44F-8465-2394B568AC78}" srcOrd="0" destOrd="0" parTransId="{D6AA158E-EFE7-7743-97FF-18B56965E2C3}" sibTransId="{8A6577D8-B97E-5F44-8CAD-453253224EDC}"/>
    <dgm:cxn modelId="{F9DAC086-65ED-F748-BAB9-CDAC1892ED53}" type="presParOf" srcId="{07B5C838-D705-EC43-B683-2B32489BD9E0}" destId="{DF7DF71E-9421-ED48-86CA-00F5793C77B1}" srcOrd="0" destOrd="0" presId="urn:microsoft.com/office/officeart/2005/8/layout/gear1"/>
    <dgm:cxn modelId="{5CD433A6-2C2A-554A-9132-A5AD79EC7D50}" type="presParOf" srcId="{07B5C838-D705-EC43-B683-2B32489BD9E0}" destId="{C7313AB6-111A-FB4C-99D2-62B0B376B5F8}" srcOrd="1" destOrd="0" presId="urn:microsoft.com/office/officeart/2005/8/layout/gear1"/>
    <dgm:cxn modelId="{8EC7B3C3-2C47-504B-9C63-A2D6524162BC}" type="presParOf" srcId="{07B5C838-D705-EC43-B683-2B32489BD9E0}" destId="{D40F7E9C-8BA3-6C45-AF76-92607571C97D}" srcOrd="2" destOrd="0" presId="urn:microsoft.com/office/officeart/2005/8/layout/gear1"/>
    <dgm:cxn modelId="{515E7256-ABCF-6548-A03A-3C9C868435DC}" type="presParOf" srcId="{07B5C838-D705-EC43-B683-2B32489BD9E0}" destId="{72868572-F905-5749-8A41-FC12B7FF844F}" srcOrd="3" destOrd="0" presId="urn:microsoft.com/office/officeart/2005/8/layout/gear1"/>
    <dgm:cxn modelId="{BF56B02F-B5BF-604F-A170-E2E268080D2E}" type="presParOf" srcId="{07B5C838-D705-EC43-B683-2B32489BD9E0}" destId="{BEA36FFA-C24B-1247-9EC7-94B74DB72F18}" srcOrd="4" destOrd="0" presId="urn:microsoft.com/office/officeart/2005/8/layout/gear1"/>
    <dgm:cxn modelId="{2D15A9B0-15A3-DD44-A2EE-D43E543BAA39}" type="presParOf" srcId="{07B5C838-D705-EC43-B683-2B32489BD9E0}" destId="{FCCCA4E5-6FF0-E64B-9B08-683F75822372}" srcOrd="5" destOrd="0" presId="urn:microsoft.com/office/officeart/2005/8/layout/gear1"/>
    <dgm:cxn modelId="{66A2ACE8-2626-DF4D-9711-E36DB63FC69F}" type="presParOf" srcId="{07B5C838-D705-EC43-B683-2B32489BD9E0}" destId="{A670E047-CF4F-2444-85D5-53319C12783A}" srcOrd="6" destOrd="0" presId="urn:microsoft.com/office/officeart/2005/8/layout/gear1"/>
    <dgm:cxn modelId="{1E7DDBC6-F64E-1349-A25B-101FA972B719}" type="presParOf" srcId="{07B5C838-D705-EC43-B683-2B32489BD9E0}" destId="{21F0422D-061A-5247-8D25-445D612AFA57}" srcOrd="7" destOrd="0" presId="urn:microsoft.com/office/officeart/2005/8/layout/gear1"/>
    <dgm:cxn modelId="{F2FD860D-8F92-D143-89D7-803867869F2E}" type="presParOf" srcId="{07B5C838-D705-EC43-B683-2B32489BD9E0}" destId="{C0FC46B5-E3E4-C54F-A21B-0D7FEA19F287}" srcOrd="8" destOrd="0" presId="urn:microsoft.com/office/officeart/2005/8/layout/gear1"/>
    <dgm:cxn modelId="{CA83AF12-494C-B143-A5E2-301B16E258BC}" type="presParOf" srcId="{07B5C838-D705-EC43-B683-2B32489BD9E0}" destId="{D10C98A3-33A9-8348-9A5A-DBB4451A9B43}" srcOrd="9" destOrd="0" presId="urn:microsoft.com/office/officeart/2005/8/layout/gear1"/>
    <dgm:cxn modelId="{CF31A6F7-3187-124F-A209-CFEAF54718AF}" type="presParOf" srcId="{07B5C838-D705-EC43-B683-2B32489BD9E0}" destId="{D52B73F9-326B-7246-95D5-67AAA635F3E8}" srcOrd="10" destOrd="0" presId="urn:microsoft.com/office/officeart/2005/8/layout/gear1"/>
    <dgm:cxn modelId="{08B6A054-B621-D94B-BABD-513CC384306B}" type="presParOf" srcId="{07B5C838-D705-EC43-B683-2B32489BD9E0}" destId="{B961D788-5FD1-3341-8D83-86F38778E3F8}" srcOrd="11" destOrd="0" presId="urn:microsoft.com/office/officeart/2005/8/layout/gear1"/>
    <dgm:cxn modelId="{442EE6E6-3216-7F43-B0F3-C9F59FD2C84D}" type="presParOf" srcId="{07B5C838-D705-EC43-B683-2B32489BD9E0}" destId="{A7CEF8F2-2DE5-3742-ACA3-A6B6F3AD9222}"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70356D1-6A9F-3C4D-B8AD-AFD7BB34C361}" type="doc">
      <dgm:prSet loTypeId="urn:microsoft.com/office/officeart/2005/8/layout/process2" loCatId="process" qsTypeId="urn:microsoft.com/office/officeart/2005/8/quickstyle/simple1" qsCatId="simple" csTypeId="urn:microsoft.com/office/officeart/2005/8/colors/colorful5" csCatId="colorful" phldr="1"/>
      <dgm:spPr/>
      <dgm:t>
        <a:bodyPr/>
        <a:lstStyle/>
        <a:p>
          <a:endParaRPr lang="en-US"/>
        </a:p>
      </dgm:t>
    </dgm:pt>
    <dgm:pt modelId="{3860424E-9C92-5F40-A28A-B8F36E182580}">
      <dgm:prSet phldrT="[Text]" phldr="0"/>
      <dgm:spPr/>
      <dgm:t>
        <a:bodyPr/>
        <a:lstStyle/>
        <a:p>
          <a:r>
            <a:rPr lang="ar-SA" dirty="0"/>
            <a:t>وعي</a:t>
          </a:r>
          <a:endParaRPr lang="en-US" dirty="0"/>
        </a:p>
      </dgm:t>
    </dgm:pt>
    <dgm:pt modelId="{670F1A45-1695-F344-81A8-70F92478AD2D}" type="parTrans" cxnId="{C99ABAE2-DE47-534E-BC4B-E492EBCA8D8F}">
      <dgm:prSet/>
      <dgm:spPr/>
      <dgm:t>
        <a:bodyPr/>
        <a:lstStyle/>
        <a:p>
          <a:endParaRPr lang="en-US"/>
        </a:p>
      </dgm:t>
    </dgm:pt>
    <dgm:pt modelId="{07A087B2-A0FB-4B4D-84F1-D7EA236C756A}" type="sibTrans" cxnId="{C99ABAE2-DE47-534E-BC4B-E492EBCA8D8F}">
      <dgm:prSet/>
      <dgm:spPr/>
      <dgm:t>
        <a:bodyPr/>
        <a:lstStyle/>
        <a:p>
          <a:endParaRPr lang="en-US"/>
        </a:p>
      </dgm:t>
    </dgm:pt>
    <dgm:pt modelId="{98B9EB10-72F3-5842-9D00-E89E4E2AF9EE}">
      <dgm:prSet phldrT="[Text]" phldr="0"/>
      <dgm:spPr/>
      <dgm:t>
        <a:bodyPr/>
        <a:lstStyle/>
        <a:p>
          <a:r>
            <a:rPr lang="ar-SA" dirty="0"/>
            <a:t>انخراط ثقافي</a:t>
          </a:r>
          <a:endParaRPr lang="en-US" dirty="0"/>
        </a:p>
      </dgm:t>
    </dgm:pt>
    <dgm:pt modelId="{A61A6210-B2EC-6848-8ADA-7434A6DE8F91}" type="parTrans" cxnId="{463DB8C4-6BAC-804B-AF34-9C7619C096E5}">
      <dgm:prSet/>
      <dgm:spPr/>
      <dgm:t>
        <a:bodyPr/>
        <a:lstStyle/>
        <a:p>
          <a:endParaRPr lang="en-US"/>
        </a:p>
      </dgm:t>
    </dgm:pt>
    <dgm:pt modelId="{24F9DFA3-2C80-E648-887D-A80D22F98925}" type="sibTrans" cxnId="{463DB8C4-6BAC-804B-AF34-9C7619C096E5}">
      <dgm:prSet/>
      <dgm:spPr/>
      <dgm:t>
        <a:bodyPr/>
        <a:lstStyle/>
        <a:p>
          <a:endParaRPr lang="en-US"/>
        </a:p>
      </dgm:t>
    </dgm:pt>
    <dgm:pt modelId="{17B99FEA-E8E5-F94D-AB33-F1E0D49225D7}">
      <dgm:prSet phldrT="[Text]" phldr="0"/>
      <dgm:spPr/>
      <dgm:t>
        <a:bodyPr/>
        <a:lstStyle/>
        <a:p>
          <a:r>
            <a:rPr lang="ar-SA" dirty="0"/>
            <a:t>أسلوب حياة</a:t>
          </a:r>
          <a:endParaRPr lang="en-US" dirty="0"/>
        </a:p>
      </dgm:t>
    </dgm:pt>
    <dgm:pt modelId="{EB53DD00-1258-F648-B9FA-6D398C164AD1}" type="parTrans" cxnId="{13B3CCC4-DCE5-EA46-B49D-591628FCC74F}">
      <dgm:prSet/>
      <dgm:spPr/>
      <dgm:t>
        <a:bodyPr/>
        <a:lstStyle/>
        <a:p>
          <a:endParaRPr lang="en-US"/>
        </a:p>
      </dgm:t>
    </dgm:pt>
    <dgm:pt modelId="{A7969CBB-6750-EC4D-A152-C5ED9ADB387D}" type="sibTrans" cxnId="{13B3CCC4-DCE5-EA46-B49D-591628FCC74F}">
      <dgm:prSet/>
      <dgm:spPr/>
      <dgm:t>
        <a:bodyPr/>
        <a:lstStyle/>
        <a:p>
          <a:endParaRPr lang="en-US"/>
        </a:p>
      </dgm:t>
    </dgm:pt>
    <dgm:pt modelId="{F2B02583-97B8-EF4D-BCC5-38A05733D4FF}" type="pres">
      <dgm:prSet presAssocID="{170356D1-6A9F-3C4D-B8AD-AFD7BB34C361}" presName="linearFlow" presStyleCnt="0">
        <dgm:presLayoutVars>
          <dgm:resizeHandles val="exact"/>
        </dgm:presLayoutVars>
      </dgm:prSet>
      <dgm:spPr/>
    </dgm:pt>
    <dgm:pt modelId="{EB5BD9E5-D36D-B448-8223-978CCD8B8A7A}" type="pres">
      <dgm:prSet presAssocID="{3860424E-9C92-5F40-A28A-B8F36E182580}" presName="node" presStyleLbl="node1" presStyleIdx="0" presStyleCnt="3">
        <dgm:presLayoutVars>
          <dgm:bulletEnabled val="1"/>
        </dgm:presLayoutVars>
      </dgm:prSet>
      <dgm:spPr/>
    </dgm:pt>
    <dgm:pt modelId="{AB9A709B-D1E3-B94C-9065-6CF5FBC2A920}" type="pres">
      <dgm:prSet presAssocID="{07A087B2-A0FB-4B4D-84F1-D7EA236C756A}" presName="sibTrans" presStyleLbl="sibTrans2D1" presStyleIdx="0" presStyleCnt="2"/>
      <dgm:spPr/>
    </dgm:pt>
    <dgm:pt modelId="{A63F0D82-D2E5-FF4B-978E-36964542C0ED}" type="pres">
      <dgm:prSet presAssocID="{07A087B2-A0FB-4B4D-84F1-D7EA236C756A}" presName="connectorText" presStyleLbl="sibTrans2D1" presStyleIdx="0" presStyleCnt="2"/>
      <dgm:spPr/>
    </dgm:pt>
    <dgm:pt modelId="{56CB3283-592D-6240-8D45-FFCA4984F647}" type="pres">
      <dgm:prSet presAssocID="{98B9EB10-72F3-5842-9D00-E89E4E2AF9EE}" presName="node" presStyleLbl="node1" presStyleIdx="1" presStyleCnt="3">
        <dgm:presLayoutVars>
          <dgm:bulletEnabled val="1"/>
        </dgm:presLayoutVars>
      </dgm:prSet>
      <dgm:spPr/>
    </dgm:pt>
    <dgm:pt modelId="{A579E8BF-0A6F-B94F-89F1-E5023F66E289}" type="pres">
      <dgm:prSet presAssocID="{24F9DFA3-2C80-E648-887D-A80D22F98925}" presName="sibTrans" presStyleLbl="sibTrans2D1" presStyleIdx="1" presStyleCnt="2"/>
      <dgm:spPr/>
    </dgm:pt>
    <dgm:pt modelId="{61DBD875-FB23-244E-A4A4-04F358A76128}" type="pres">
      <dgm:prSet presAssocID="{24F9DFA3-2C80-E648-887D-A80D22F98925}" presName="connectorText" presStyleLbl="sibTrans2D1" presStyleIdx="1" presStyleCnt="2"/>
      <dgm:spPr/>
    </dgm:pt>
    <dgm:pt modelId="{C6B0DEB0-0263-D04A-AE1C-E60DD64BD785}" type="pres">
      <dgm:prSet presAssocID="{17B99FEA-E8E5-F94D-AB33-F1E0D49225D7}" presName="node" presStyleLbl="node1" presStyleIdx="2" presStyleCnt="3">
        <dgm:presLayoutVars>
          <dgm:bulletEnabled val="1"/>
        </dgm:presLayoutVars>
      </dgm:prSet>
      <dgm:spPr/>
    </dgm:pt>
  </dgm:ptLst>
  <dgm:cxnLst>
    <dgm:cxn modelId="{7B29FF26-503E-8F46-9812-EE33F27B7749}" type="presOf" srcId="{07A087B2-A0FB-4B4D-84F1-D7EA236C756A}" destId="{AB9A709B-D1E3-B94C-9065-6CF5FBC2A920}" srcOrd="0" destOrd="0" presId="urn:microsoft.com/office/officeart/2005/8/layout/process2"/>
    <dgm:cxn modelId="{F286E727-3BFD-4543-AD47-BBD3B2F33496}" type="presOf" srcId="{24F9DFA3-2C80-E648-887D-A80D22F98925}" destId="{A579E8BF-0A6F-B94F-89F1-E5023F66E289}" srcOrd="0" destOrd="0" presId="urn:microsoft.com/office/officeart/2005/8/layout/process2"/>
    <dgm:cxn modelId="{42C82555-5CBF-C24E-AF7D-29827C3779FE}" type="presOf" srcId="{07A087B2-A0FB-4B4D-84F1-D7EA236C756A}" destId="{A63F0D82-D2E5-FF4B-978E-36964542C0ED}" srcOrd="1" destOrd="0" presId="urn:microsoft.com/office/officeart/2005/8/layout/process2"/>
    <dgm:cxn modelId="{D4A9BE5B-DACB-684A-B55D-35D1311BB0DA}" type="presOf" srcId="{17B99FEA-E8E5-F94D-AB33-F1E0D49225D7}" destId="{C6B0DEB0-0263-D04A-AE1C-E60DD64BD785}" srcOrd="0" destOrd="0" presId="urn:microsoft.com/office/officeart/2005/8/layout/process2"/>
    <dgm:cxn modelId="{92810B6F-2B96-1742-867B-EB59A506BCE0}" type="presOf" srcId="{3860424E-9C92-5F40-A28A-B8F36E182580}" destId="{EB5BD9E5-D36D-B448-8223-978CCD8B8A7A}" srcOrd="0" destOrd="0" presId="urn:microsoft.com/office/officeart/2005/8/layout/process2"/>
    <dgm:cxn modelId="{F9E548AE-17D9-6447-8D7F-80784CDE72F2}" type="presOf" srcId="{24F9DFA3-2C80-E648-887D-A80D22F98925}" destId="{61DBD875-FB23-244E-A4A4-04F358A76128}" srcOrd="1" destOrd="0" presId="urn:microsoft.com/office/officeart/2005/8/layout/process2"/>
    <dgm:cxn modelId="{A84609B5-C2AE-7842-889F-A01F9D0BCC43}" type="presOf" srcId="{98B9EB10-72F3-5842-9D00-E89E4E2AF9EE}" destId="{56CB3283-592D-6240-8D45-FFCA4984F647}" srcOrd="0" destOrd="0" presId="urn:microsoft.com/office/officeart/2005/8/layout/process2"/>
    <dgm:cxn modelId="{C9863AB5-E6C4-1749-BD30-0FDC93908E2A}" type="presOf" srcId="{170356D1-6A9F-3C4D-B8AD-AFD7BB34C361}" destId="{F2B02583-97B8-EF4D-BCC5-38A05733D4FF}" srcOrd="0" destOrd="0" presId="urn:microsoft.com/office/officeart/2005/8/layout/process2"/>
    <dgm:cxn modelId="{463DB8C4-6BAC-804B-AF34-9C7619C096E5}" srcId="{170356D1-6A9F-3C4D-B8AD-AFD7BB34C361}" destId="{98B9EB10-72F3-5842-9D00-E89E4E2AF9EE}" srcOrd="1" destOrd="0" parTransId="{A61A6210-B2EC-6848-8ADA-7434A6DE8F91}" sibTransId="{24F9DFA3-2C80-E648-887D-A80D22F98925}"/>
    <dgm:cxn modelId="{13B3CCC4-DCE5-EA46-B49D-591628FCC74F}" srcId="{170356D1-6A9F-3C4D-B8AD-AFD7BB34C361}" destId="{17B99FEA-E8E5-F94D-AB33-F1E0D49225D7}" srcOrd="2" destOrd="0" parTransId="{EB53DD00-1258-F648-B9FA-6D398C164AD1}" sibTransId="{A7969CBB-6750-EC4D-A152-C5ED9ADB387D}"/>
    <dgm:cxn modelId="{C99ABAE2-DE47-534E-BC4B-E492EBCA8D8F}" srcId="{170356D1-6A9F-3C4D-B8AD-AFD7BB34C361}" destId="{3860424E-9C92-5F40-A28A-B8F36E182580}" srcOrd="0" destOrd="0" parTransId="{670F1A45-1695-F344-81A8-70F92478AD2D}" sibTransId="{07A087B2-A0FB-4B4D-84F1-D7EA236C756A}"/>
    <dgm:cxn modelId="{1B504C0E-FB77-7C4F-A256-BCF2ECF29F35}" type="presParOf" srcId="{F2B02583-97B8-EF4D-BCC5-38A05733D4FF}" destId="{EB5BD9E5-D36D-B448-8223-978CCD8B8A7A}" srcOrd="0" destOrd="0" presId="urn:microsoft.com/office/officeart/2005/8/layout/process2"/>
    <dgm:cxn modelId="{C2E71911-D249-5546-BB1D-440F71323301}" type="presParOf" srcId="{F2B02583-97B8-EF4D-BCC5-38A05733D4FF}" destId="{AB9A709B-D1E3-B94C-9065-6CF5FBC2A920}" srcOrd="1" destOrd="0" presId="urn:microsoft.com/office/officeart/2005/8/layout/process2"/>
    <dgm:cxn modelId="{11386D45-3218-B34E-81DA-3A483D748F59}" type="presParOf" srcId="{AB9A709B-D1E3-B94C-9065-6CF5FBC2A920}" destId="{A63F0D82-D2E5-FF4B-978E-36964542C0ED}" srcOrd="0" destOrd="0" presId="urn:microsoft.com/office/officeart/2005/8/layout/process2"/>
    <dgm:cxn modelId="{92EA9A29-8230-9C4C-B96A-2CED67F7C28E}" type="presParOf" srcId="{F2B02583-97B8-EF4D-BCC5-38A05733D4FF}" destId="{56CB3283-592D-6240-8D45-FFCA4984F647}" srcOrd="2" destOrd="0" presId="urn:microsoft.com/office/officeart/2005/8/layout/process2"/>
    <dgm:cxn modelId="{029C29F5-7162-6C47-8ABD-3D2C74245628}" type="presParOf" srcId="{F2B02583-97B8-EF4D-BCC5-38A05733D4FF}" destId="{A579E8BF-0A6F-B94F-89F1-E5023F66E289}" srcOrd="3" destOrd="0" presId="urn:microsoft.com/office/officeart/2005/8/layout/process2"/>
    <dgm:cxn modelId="{68268D47-CC1C-2749-B8E2-7FCBB406069F}" type="presParOf" srcId="{A579E8BF-0A6F-B94F-89F1-E5023F66E289}" destId="{61DBD875-FB23-244E-A4A4-04F358A76128}" srcOrd="0" destOrd="0" presId="urn:microsoft.com/office/officeart/2005/8/layout/process2"/>
    <dgm:cxn modelId="{DF798CAC-BB48-3344-9060-2196B2CD79DA}" type="presParOf" srcId="{F2B02583-97B8-EF4D-BCC5-38A05733D4FF}" destId="{C6B0DEB0-0263-D04A-AE1C-E60DD64BD785}" srcOrd="4"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25E3D9-86C6-4B45-A1DB-3A97422B0AAB}">
      <dsp:nvSpPr>
        <dsp:cNvPr id="0" name=""/>
        <dsp:cNvSpPr/>
      </dsp:nvSpPr>
      <dsp:spPr>
        <a:xfrm>
          <a:off x="2021281" y="187311"/>
          <a:ext cx="3717419" cy="1291010"/>
        </a:xfrm>
        <a:prstGeom prst="ellipse">
          <a:avLst/>
        </a:prstGeom>
        <a:solidFill>
          <a:schemeClr val="accent5">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6B5DE7-0447-5748-B62A-55C7F4693B74}">
      <dsp:nvSpPr>
        <dsp:cNvPr id="0" name=""/>
        <dsp:cNvSpPr/>
      </dsp:nvSpPr>
      <dsp:spPr>
        <a:xfrm>
          <a:off x="3525539" y="3348559"/>
          <a:ext cx="720430" cy="461075"/>
        </a:xfrm>
        <a:prstGeom prst="downArrow">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1BF392-0512-7E4A-BF2B-F671D3A9F7F7}">
      <dsp:nvSpPr>
        <dsp:cNvPr id="0" name=""/>
        <dsp:cNvSpPr/>
      </dsp:nvSpPr>
      <dsp:spPr>
        <a:xfrm>
          <a:off x="2156722" y="3717419"/>
          <a:ext cx="3458064" cy="864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ar-SA" sz="2900" kern="1200" dirty="0">
              <a:solidFill>
                <a:schemeClr val="bg1"/>
              </a:solidFill>
            </a:rPr>
            <a:t>عادات غذائية غير صحية</a:t>
          </a:r>
          <a:endParaRPr lang="en-US" sz="2900" kern="1200" dirty="0">
            <a:solidFill>
              <a:schemeClr val="bg1"/>
            </a:solidFill>
          </a:endParaRPr>
        </a:p>
      </dsp:txBody>
      <dsp:txXfrm>
        <a:off x="2156722" y="3717419"/>
        <a:ext cx="3458064" cy="864516"/>
      </dsp:txXfrm>
    </dsp:sp>
    <dsp:sp modelId="{9128C2F2-5634-4E44-BBD6-B2CB3D50B152}">
      <dsp:nvSpPr>
        <dsp:cNvPr id="0" name=""/>
        <dsp:cNvSpPr/>
      </dsp:nvSpPr>
      <dsp:spPr>
        <a:xfrm>
          <a:off x="3372808" y="1578030"/>
          <a:ext cx="1296774" cy="1296774"/>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ar-SA" sz="2100" kern="1200" dirty="0"/>
            <a:t>طعام جودته سيئة</a:t>
          </a:r>
          <a:endParaRPr lang="en-US" sz="2100" kern="1200" dirty="0"/>
        </a:p>
      </dsp:txBody>
      <dsp:txXfrm>
        <a:off x="3562716" y="1767938"/>
        <a:ext cx="916958" cy="916958"/>
      </dsp:txXfrm>
    </dsp:sp>
    <dsp:sp modelId="{54C0D675-3A93-A449-A506-DD18023FA63A}">
      <dsp:nvSpPr>
        <dsp:cNvPr id="0" name=""/>
        <dsp:cNvSpPr/>
      </dsp:nvSpPr>
      <dsp:spPr>
        <a:xfrm>
          <a:off x="2444894" y="605161"/>
          <a:ext cx="1296774" cy="1296774"/>
        </a:xfrm>
        <a:prstGeom prst="ellipse">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ar-SA" sz="2100" kern="1200" dirty="0"/>
            <a:t>غذاء غير متوازن</a:t>
          </a:r>
          <a:endParaRPr lang="en-US" sz="2100" kern="1200" dirty="0"/>
        </a:p>
      </dsp:txBody>
      <dsp:txXfrm>
        <a:off x="2634802" y="795069"/>
        <a:ext cx="916958" cy="916958"/>
      </dsp:txXfrm>
    </dsp:sp>
    <dsp:sp modelId="{BF79F1B5-6ADC-6541-A64D-80D89FD668F6}">
      <dsp:nvSpPr>
        <dsp:cNvPr id="0" name=""/>
        <dsp:cNvSpPr/>
      </dsp:nvSpPr>
      <dsp:spPr>
        <a:xfrm>
          <a:off x="3770485" y="291630"/>
          <a:ext cx="1296774" cy="1296774"/>
        </a:xfrm>
        <a:prstGeom prst="ellips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ar-SA" sz="2100" kern="1200" dirty="0"/>
            <a:t>استهلاك عالي</a:t>
          </a:r>
          <a:endParaRPr lang="en-US" sz="2100" kern="1200" dirty="0"/>
        </a:p>
      </dsp:txBody>
      <dsp:txXfrm>
        <a:off x="3960393" y="481538"/>
        <a:ext cx="916958" cy="916958"/>
      </dsp:txXfrm>
    </dsp:sp>
    <dsp:sp modelId="{02FA4BAE-C560-0544-B44E-13BA11CE0408}">
      <dsp:nvSpPr>
        <dsp:cNvPr id="0" name=""/>
        <dsp:cNvSpPr/>
      </dsp:nvSpPr>
      <dsp:spPr>
        <a:xfrm>
          <a:off x="1868550" y="28817"/>
          <a:ext cx="4034408" cy="3227527"/>
        </a:xfrm>
        <a:prstGeom prst="funnel">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2E284A-E6C8-4A42-BA91-DC7C188FD555}">
      <dsp:nvSpPr>
        <dsp:cNvPr id="0" name=""/>
        <dsp:cNvSpPr/>
      </dsp:nvSpPr>
      <dsp:spPr>
        <a:xfrm>
          <a:off x="742" y="0"/>
          <a:ext cx="445728" cy="1439957"/>
        </a:xfrm>
        <a:prstGeom prst="upArrow">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B289D8-4EF7-9343-8E67-D3D8BB331B09}">
      <dsp:nvSpPr>
        <dsp:cNvPr id="0" name=""/>
        <dsp:cNvSpPr/>
      </dsp:nvSpPr>
      <dsp:spPr>
        <a:xfrm>
          <a:off x="459843" y="0"/>
          <a:ext cx="756387" cy="1439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0" rIns="142240" bIns="142240" numCol="1" spcCol="1270" anchor="ctr" anchorCtr="0">
          <a:noAutofit/>
        </a:bodyPr>
        <a:lstStyle/>
        <a:p>
          <a:pPr marL="0" lvl="0" indent="0" algn="l" defTabSz="889000">
            <a:lnSpc>
              <a:spcPct val="90000"/>
            </a:lnSpc>
            <a:spcBef>
              <a:spcPct val="0"/>
            </a:spcBef>
            <a:spcAft>
              <a:spcPct val="35000"/>
            </a:spcAft>
            <a:buNone/>
          </a:pPr>
          <a:r>
            <a:rPr lang="ar-SA" sz="2000" kern="1200" dirty="0"/>
            <a:t>كمّي</a:t>
          </a:r>
          <a:endParaRPr lang="en-US" sz="2000" kern="1200" dirty="0"/>
        </a:p>
      </dsp:txBody>
      <dsp:txXfrm>
        <a:off x="459843" y="0"/>
        <a:ext cx="756387" cy="1439957"/>
      </dsp:txXfrm>
    </dsp:sp>
    <dsp:sp modelId="{03484B2F-769A-8E42-9B91-7496CCF604F7}">
      <dsp:nvSpPr>
        <dsp:cNvPr id="0" name=""/>
        <dsp:cNvSpPr/>
      </dsp:nvSpPr>
      <dsp:spPr>
        <a:xfrm>
          <a:off x="134461" y="1559953"/>
          <a:ext cx="445728" cy="1439957"/>
        </a:xfrm>
        <a:prstGeom prst="downArrow">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3A05C6-EC8A-2C41-A408-244721212379}">
      <dsp:nvSpPr>
        <dsp:cNvPr id="0" name=""/>
        <dsp:cNvSpPr/>
      </dsp:nvSpPr>
      <dsp:spPr>
        <a:xfrm>
          <a:off x="593561" y="1559953"/>
          <a:ext cx="756387" cy="1439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0" rIns="142240" bIns="142240" numCol="1" spcCol="1270" anchor="ctr" anchorCtr="0">
          <a:noAutofit/>
        </a:bodyPr>
        <a:lstStyle/>
        <a:p>
          <a:pPr marL="0" lvl="0" indent="0" algn="l" defTabSz="889000">
            <a:lnSpc>
              <a:spcPct val="90000"/>
            </a:lnSpc>
            <a:spcBef>
              <a:spcPct val="0"/>
            </a:spcBef>
            <a:spcAft>
              <a:spcPct val="35000"/>
            </a:spcAft>
            <a:buNone/>
          </a:pPr>
          <a:r>
            <a:rPr lang="ar-SA" sz="2000" kern="1200" dirty="0"/>
            <a:t>نوعي</a:t>
          </a:r>
          <a:endParaRPr lang="en-US" sz="2000" kern="1200" dirty="0"/>
        </a:p>
      </dsp:txBody>
      <dsp:txXfrm>
        <a:off x="593561" y="1559953"/>
        <a:ext cx="756387" cy="14399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DF71E-9421-ED48-86CA-00F5793C77B1}">
      <dsp:nvSpPr>
        <dsp:cNvPr id="0" name=""/>
        <dsp:cNvSpPr/>
      </dsp:nvSpPr>
      <dsp:spPr>
        <a:xfrm>
          <a:off x="2512058" y="1861071"/>
          <a:ext cx="2274642" cy="2274642"/>
        </a:xfrm>
        <a:prstGeom prst="gear9">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ar-SA" sz="2200" kern="1200"/>
            <a:t>الخصوصية الثقافية</a:t>
          </a:r>
          <a:endParaRPr lang="en-US" sz="2200" kern="1200" dirty="0"/>
        </a:p>
      </dsp:txBody>
      <dsp:txXfrm>
        <a:off x="2969362" y="2393895"/>
        <a:ext cx="1360034" cy="1169213"/>
      </dsp:txXfrm>
    </dsp:sp>
    <dsp:sp modelId="{72868572-F905-5749-8A41-FC12B7FF844F}">
      <dsp:nvSpPr>
        <dsp:cNvPr id="0" name=""/>
        <dsp:cNvSpPr/>
      </dsp:nvSpPr>
      <dsp:spPr>
        <a:xfrm>
          <a:off x="1188629" y="1323428"/>
          <a:ext cx="1654285" cy="1654285"/>
        </a:xfrm>
        <a:prstGeom prst="gear6">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ar-SA" sz="2200" kern="1200" dirty="0"/>
            <a:t>التقنية</a:t>
          </a:r>
          <a:endParaRPr lang="en-US" sz="2200" kern="1200" dirty="0"/>
        </a:p>
      </dsp:txBody>
      <dsp:txXfrm>
        <a:off x="1605100" y="1742416"/>
        <a:ext cx="821343" cy="816309"/>
      </dsp:txXfrm>
    </dsp:sp>
    <dsp:sp modelId="{A670E047-CF4F-2444-85D5-53319C12783A}">
      <dsp:nvSpPr>
        <dsp:cNvPr id="0" name=""/>
        <dsp:cNvSpPr/>
      </dsp:nvSpPr>
      <dsp:spPr>
        <a:xfrm rot="20700000">
          <a:off x="2115198" y="182140"/>
          <a:ext cx="1620862" cy="1620862"/>
        </a:xfrm>
        <a:prstGeom prst="gear6">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ar-SA" sz="2200" kern="1200" dirty="0"/>
            <a:t>الانخراط المجتمعي</a:t>
          </a:r>
          <a:endParaRPr lang="en-US" sz="2200" kern="1200" dirty="0"/>
        </a:p>
      </dsp:txBody>
      <dsp:txXfrm rot="-20700000">
        <a:off x="2470701" y="537642"/>
        <a:ext cx="909857" cy="909857"/>
      </dsp:txXfrm>
    </dsp:sp>
    <dsp:sp modelId="{D52B73F9-326B-7246-95D5-67AAA635F3E8}">
      <dsp:nvSpPr>
        <dsp:cNvPr id="0" name=""/>
        <dsp:cNvSpPr/>
      </dsp:nvSpPr>
      <dsp:spPr>
        <a:xfrm>
          <a:off x="2336513" y="1518196"/>
          <a:ext cx="2911542" cy="2911542"/>
        </a:xfrm>
        <a:prstGeom prst="circularArrow">
          <a:avLst>
            <a:gd name="adj1" fmla="val 4688"/>
            <a:gd name="adj2" fmla="val 299029"/>
            <a:gd name="adj3" fmla="val 2514845"/>
            <a:gd name="adj4" fmla="val 15864124"/>
            <a:gd name="adj5" fmla="val 5469"/>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61D788-5FD1-3341-8D83-86F38778E3F8}">
      <dsp:nvSpPr>
        <dsp:cNvPr id="0" name=""/>
        <dsp:cNvSpPr/>
      </dsp:nvSpPr>
      <dsp:spPr>
        <a:xfrm>
          <a:off x="895658" y="957649"/>
          <a:ext cx="2115417" cy="2115417"/>
        </a:xfrm>
        <a:prstGeom prst="leftCircularArrow">
          <a:avLst>
            <a:gd name="adj1" fmla="val 6452"/>
            <a:gd name="adj2" fmla="val 429999"/>
            <a:gd name="adj3" fmla="val 10489124"/>
            <a:gd name="adj4" fmla="val 14837806"/>
            <a:gd name="adj5" fmla="val 7527"/>
          </a:avLst>
        </a:prstGeom>
        <a:solidFill>
          <a:schemeClr val="accent3">
            <a:hueOff val="1355300"/>
            <a:satOff val="50000"/>
            <a:lumOff val="-735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7CEF8F2-2DE5-3742-ACA3-A6B6F3AD9222}">
      <dsp:nvSpPr>
        <dsp:cNvPr id="0" name=""/>
        <dsp:cNvSpPr/>
      </dsp:nvSpPr>
      <dsp:spPr>
        <a:xfrm>
          <a:off x="1740276" y="-172638"/>
          <a:ext cx="2280846" cy="2280846"/>
        </a:xfrm>
        <a:prstGeom prst="circularArrow">
          <a:avLst>
            <a:gd name="adj1" fmla="val 5984"/>
            <a:gd name="adj2" fmla="val 394124"/>
            <a:gd name="adj3" fmla="val 13313824"/>
            <a:gd name="adj4" fmla="val 10508221"/>
            <a:gd name="adj5" fmla="val 6981"/>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5BD9E5-D36D-B448-8223-978CCD8B8A7A}">
      <dsp:nvSpPr>
        <dsp:cNvPr id="0" name=""/>
        <dsp:cNvSpPr/>
      </dsp:nvSpPr>
      <dsp:spPr>
        <a:xfrm>
          <a:off x="2365524" y="0"/>
          <a:ext cx="1861067" cy="103392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ar-SA" sz="2900" kern="1200" dirty="0"/>
            <a:t>وعي</a:t>
          </a:r>
          <a:endParaRPr lang="en-US" sz="2900" kern="1200" dirty="0"/>
        </a:p>
      </dsp:txBody>
      <dsp:txXfrm>
        <a:off x="2395807" y="30283"/>
        <a:ext cx="1800501" cy="973360"/>
      </dsp:txXfrm>
    </dsp:sp>
    <dsp:sp modelId="{AB9A709B-D1E3-B94C-9065-6CF5FBC2A920}">
      <dsp:nvSpPr>
        <dsp:cNvPr id="0" name=""/>
        <dsp:cNvSpPr/>
      </dsp:nvSpPr>
      <dsp:spPr>
        <a:xfrm rot="5400000">
          <a:off x="3102197" y="1059774"/>
          <a:ext cx="387722" cy="465266"/>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5400000">
        <a:off x="3156479" y="1098546"/>
        <a:ext cx="279160" cy="271405"/>
      </dsp:txXfrm>
    </dsp:sp>
    <dsp:sp modelId="{56CB3283-592D-6240-8D45-FFCA4984F647}">
      <dsp:nvSpPr>
        <dsp:cNvPr id="0" name=""/>
        <dsp:cNvSpPr/>
      </dsp:nvSpPr>
      <dsp:spPr>
        <a:xfrm>
          <a:off x="2365524" y="1550889"/>
          <a:ext cx="1861067" cy="1033926"/>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ar-SA" sz="2900" kern="1200" dirty="0"/>
            <a:t>انخراط ثقافي</a:t>
          </a:r>
          <a:endParaRPr lang="en-US" sz="2900" kern="1200" dirty="0"/>
        </a:p>
      </dsp:txBody>
      <dsp:txXfrm>
        <a:off x="2395807" y="1581172"/>
        <a:ext cx="1800501" cy="973360"/>
      </dsp:txXfrm>
    </dsp:sp>
    <dsp:sp modelId="{A579E8BF-0A6F-B94F-89F1-E5023F66E289}">
      <dsp:nvSpPr>
        <dsp:cNvPr id="0" name=""/>
        <dsp:cNvSpPr/>
      </dsp:nvSpPr>
      <dsp:spPr>
        <a:xfrm rot="5400000">
          <a:off x="3102197" y="2610664"/>
          <a:ext cx="387722" cy="465266"/>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5400000">
        <a:off x="3156479" y="2649436"/>
        <a:ext cx="279160" cy="271405"/>
      </dsp:txXfrm>
    </dsp:sp>
    <dsp:sp modelId="{C6B0DEB0-0263-D04A-AE1C-E60DD64BD785}">
      <dsp:nvSpPr>
        <dsp:cNvPr id="0" name=""/>
        <dsp:cNvSpPr/>
      </dsp:nvSpPr>
      <dsp:spPr>
        <a:xfrm>
          <a:off x="2365524" y="3101779"/>
          <a:ext cx="1861067" cy="1033926"/>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ar-SA" sz="2900" kern="1200" dirty="0"/>
            <a:t>أسلوب حياة</a:t>
          </a:r>
          <a:endParaRPr lang="en-US" sz="2900" kern="1200" dirty="0"/>
        </a:p>
      </dsp:txBody>
      <dsp:txXfrm>
        <a:off x="2395807" y="3132062"/>
        <a:ext cx="1800501" cy="973360"/>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7AE1F3-B56F-3449-AD1D-95D07C88574B}" type="datetimeFigureOut">
              <a:rPr lang="en-SA" smtClean="0"/>
              <a:t>28/11/2023 R</a:t>
            </a:fld>
            <a:endParaRPr lang="en-S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F2EA7D-E7CD-254E-8208-C1682A2566E0}" type="slidenum">
              <a:rPr lang="en-SA" smtClean="0"/>
              <a:t>‹#›</a:t>
            </a:fld>
            <a:endParaRPr lang="en-SA"/>
          </a:p>
        </p:txBody>
      </p:sp>
    </p:spTree>
    <p:extLst>
      <p:ext uri="{BB962C8B-B14F-4D97-AF65-F5344CB8AC3E}">
        <p14:creationId xmlns:p14="http://schemas.microsoft.com/office/powerpoint/2010/main" val="4074911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A" dirty="0"/>
          </a:p>
        </p:txBody>
      </p:sp>
      <p:sp>
        <p:nvSpPr>
          <p:cNvPr id="4" name="Slide Number Placeholder 3"/>
          <p:cNvSpPr>
            <a:spLocks noGrp="1"/>
          </p:cNvSpPr>
          <p:nvPr>
            <p:ph type="sldNum" sz="quarter" idx="5"/>
          </p:nvPr>
        </p:nvSpPr>
        <p:spPr/>
        <p:txBody>
          <a:bodyPr/>
          <a:lstStyle/>
          <a:p>
            <a:fld id="{E8F2EA7D-E7CD-254E-8208-C1682A2566E0}" type="slidenum">
              <a:rPr lang="en-SA" smtClean="0"/>
              <a:t>5</a:t>
            </a:fld>
            <a:endParaRPr lang="en-SA"/>
          </a:p>
        </p:txBody>
      </p:sp>
    </p:spTree>
    <p:extLst>
      <p:ext uri="{BB962C8B-B14F-4D97-AF65-F5344CB8AC3E}">
        <p14:creationId xmlns:p14="http://schemas.microsoft.com/office/powerpoint/2010/main" val="1235990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B6C47-5469-0F5E-9490-B405AB32D3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A"/>
          </a:p>
        </p:txBody>
      </p:sp>
      <p:sp>
        <p:nvSpPr>
          <p:cNvPr id="3" name="Subtitle 2">
            <a:extLst>
              <a:ext uri="{FF2B5EF4-FFF2-40B4-BE49-F238E27FC236}">
                <a16:creationId xmlns:a16="http://schemas.microsoft.com/office/drawing/2014/main" id="{9CCFAB7B-F18A-5F7B-F67E-A7AD6945EE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A"/>
          </a:p>
        </p:txBody>
      </p:sp>
      <p:sp>
        <p:nvSpPr>
          <p:cNvPr id="4" name="Date Placeholder 3">
            <a:extLst>
              <a:ext uri="{FF2B5EF4-FFF2-40B4-BE49-F238E27FC236}">
                <a16:creationId xmlns:a16="http://schemas.microsoft.com/office/drawing/2014/main" id="{4D39BE8B-C859-DCFB-BC67-1E37A8F25F39}"/>
              </a:ext>
            </a:extLst>
          </p:cNvPr>
          <p:cNvSpPr>
            <a:spLocks noGrp="1"/>
          </p:cNvSpPr>
          <p:nvPr>
            <p:ph type="dt" sz="half" idx="10"/>
          </p:nvPr>
        </p:nvSpPr>
        <p:spPr/>
        <p:txBody>
          <a:bodyPr/>
          <a:lstStyle/>
          <a:p>
            <a:fld id="{F84BCCAA-46D8-A444-83FD-9E4C5F40DCF2}" type="datetimeFigureOut">
              <a:rPr lang="en-SA" smtClean="0"/>
              <a:t>28/11/2023 R</a:t>
            </a:fld>
            <a:endParaRPr lang="en-SA"/>
          </a:p>
        </p:txBody>
      </p:sp>
      <p:sp>
        <p:nvSpPr>
          <p:cNvPr id="5" name="Footer Placeholder 4">
            <a:extLst>
              <a:ext uri="{FF2B5EF4-FFF2-40B4-BE49-F238E27FC236}">
                <a16:creationId xmlns:a16="http://schemas.microsoft.com/office/drawing/2014/main" id="{5B9113E7-B04E-A7BC-308B-B5ED657B0E06}"/>
              </a:ext>
            </a:extLst>
          </p:cNvPr>
          <p:cNvSpPr>
            <a:spLocks noGrp="1"/>
          </p:cNvSpPr>
          <p:nvPr>
            <p:ph type="ftr" sz="quarter" idx="11"/>
          </p:nvPr>
        </p:nvSpPr>
        <p:spPr/>
        <p:txBody>
          <a:bodyPr/>
          <a:lstStyle/>
          <a:p>
            <a:endParaRPr lang="en-SA"/>
          </a:p>
        </p:txBody>
      </p:sp>
      <p:sp>
        <p:nvSpPr>
          <p:cNvPr id="6" name="Slide Number Placeholder 5">
            <a:extLst>
              <a:ext uri="{FF2B5EF4-FFF2-40B4-BE49-F238E27FC236}">
                <a16:creationId xmlns:a16="http://schemas.microsoft.com/office/drawing/2014/main" id="{6958158B-CB62-8405-E3B6-C4BB98CA3933}"/>
              </a:ext>
            </a:extLst>
          </p:cNvPr>
          <p:cNvSpPr>
            <a:spLocks noGrp="1"/>
          </p:cNvSpPr>
          <p:nvPr>
            <p:ph type="sldNum" sz="quarter" idx="12"/>
          </p:nvPr>
        </p:nvSpPr>
        <p:spPr/>
        <p:txBody>
          <a:bodyPr/>
          <a:lstStyle/>
          <a:p>
            <a:fld id="{FF0AEF15-F327-694F-A137-D1A265288E86}" type="slidenum">
              <a:rPr lang="en-SA" smtClean="0"/>
              <a:t>‹#›</a:t>
            </a:fld>
            <a:endParaRPr lang="en-SA"/>
          </a:p>
        </p:txBody>
      </p:sp>
    </p:spTree>
    <p:extLst>
      <p:ext uri="{BB962C8B-B14F-4D97-AF65-F5344CB8AC3E}">
        <p14:creationId xmlns:p14="http://schemas.microsoft.com/office/powerpoint/2010/main" val="3231695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195B2-7BCD-E2A2-0FC4-456AEFE8B7C9}"/>
              </a:ext>
            </a:extLst>
          </p:cNvPr>
          <p:cNvSpPr>
            <a:spLocks noGrp="1"/>
          </p:cNvSpPr>
          <p:nvPr>
            <p:ph type="title"/>
          </p:nvPr>
        </p:nvSpPr>
        <p:spPr/>
        <p:txBody>
          <a:bodyPr/>
          <a:lstStyle/>
          <a:p>
            <a:r>
              <a:rPr lang="en-US"/>
              <a:t>Click to edit Master title style</a:t>
            </a:r>
            <a:endParaRPr lang="en-SA"/>
          </a:p>
        </p:txBody>
      </p:sp>
      <p:sp>
        <p:nvSpPr>
          <p:cNvPr id="3" name="Vertical Text Placeholder 2">
            <a:extLst>
              <a:ext uri="{FF2B5EF4-FFF2-40B4-BE49-F238E27FC236}">
                <a16:creationId xmlns:a16="http://schemas.microsoft.com/office/drawing/2014/main" id="{FB77E20D-0502-CDBC-B491-F9EA76643E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4" name="Date Placeholder 3">
            <a:extLst>
              <a:ext uri="{FF2B5EF4-FFF2-40B4-BE49-F238E27FC236}">
                <a16:creationId xmlns:a16="http://schemas.microsoft.com/office/drawing/2014/main" id="{E1CAF41D-9DEC-9729-8007-3C8EEE71E06A}"/>
              </a:ext>
            </a:extLst>
          </p:cNvPr>
          <p:cNvSpPr>
            <a:spLocks noGrp="1"/>
          </p:cNvSpPr>
          <p:nvPr>
            <p:ph type="dt" sz="half" idx="10"/>
          </p:nvPr>
        </p:nvSpPr>
        <p:spPr/>
        <p:txBody>
          <a:bodyPr/>
          <a:lstStyle/>
          <a:p>
            <a:fld id="{F84BCCAA-46D8-A444-83FD-9E4C5F40DCF2}" type="datetimeFigureOut">
              <a:rPr lang="en-SA" smtClean="0"/>
              <a:t>28/11/2023 R</a:t>
            </a:fld>
            <a:endParaRPr lang="en-SA"/>
          </a:p>
        </p:txBody>
      </p:sp>
      <p:sp>
        <p:nvSpPr>
          <p:cNvPr id="5" name="Footer Placeholder 4">
            <a:extLst>
              <a:ext uri="{FF2B5EF4-FFF2-40B4-BE49-F238E27FC236}">
                <a16:creationId xmlns:a16="http://schemas.microsoft.com/office/drawing/2014/main" id="{F578CEAC-D7EB-4163-AC1E-322F56366CB1}"/>
              </a:ext>
            </a:extLst>
          </p:cNvPr>
          <p:cNvSpPr>
            <a:spLocks noGrp="1"/>
          </p:cNvSpPr>
          <p:nvPr>
            <p:ph type="ftr" sz="quarter" idx="11"/>
          </p:nvPr>
        </p:nvSpPr>
        <p:spPr/>
        <p:txBody>
          <a:bodyPr/>
          <a:lstStyle/>
          <a:p>
            <a:endParaRPr lang="en-SA"/>
          </a:p>
        </p:txBody>
      </p:sp>
      <p:sp>
        <p:nvSpPr>
          <p:cNvPr id="6" name="Slide Number Placeholder 5">
            <a:extLst>
              <a:ext uri="{FF2B5EF4-FFF2-40B4-BE49-F238E27FC236}">
                <a16:creationId xmlns:a16="http://schemas.microsoft.com/office/drawing/2014/main" id="{1CB1CA66-6D98-07F7-C6F6-FF9FFE2AF028}"/>
              </a:ext>
            </a:extLst>
          </p:cNvPr>
          <p:cNvSpPr>
            <a:spLocks noGrp="1"/>
          </p:cNvSpPr>
          <p:nvPr>
            <p:ph type="sldNum" sz="quarter" idx="12"/>
          </p:nvPr>
        </p:nvSpPr>
        <p:spPr/>
        <p:txBody>
          <a:bodyPr/>
          <a:lstStyle/>
          <a:p>
            <a:fld id="{FF0AEF15-F327-694F-A137-D1A265288E86}" type="slidenum">
              <a:rPr lang="en-SA" smtClean="0"/>
              <a:t>‹#›</a:t>
            </a:fld>
            <a:endParaRPr lang="en-SA"/>
          </a:p>
        </p:txBody>
      </p:sp>
    </p:spTree>
    <p:extLst>
      <p:ext uri="{BB962C8B-B14F-4D97-AF65-F5344CB8AC3E}">
        <p14:creationId xmlns:p14="http://schemas.microsoft.com/office/powerpoint/2010/main" val="1908620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8BFD5A-B0F8-A68D-1F19-930F8790ECB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A"/>
          </a:p>
        </p:txBody>
      </p:sp>
      <p:sp>
        <p:nvSpPr>
          <p:cNvPr id="3" name="Vertical Text Placeholder 2">
            <a:extLst>
              <a:ext uri="{FF2B5EF4-FFF2-40B4-BE49-F238E27FC236}">
                <a16:creationId xmlns:a16="http://schemas.microsoft.com/office/drawing/2014/main" id="{CD920C70-A220-EA01-E578-8F449A8673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4" name="Date Placeholder 3">
            <a:extLst>
              <a:ext uri="{FF2B5EF4-FFF2-40B4-BE49-F238E27FC236}">
                <a16:creationId xmlns:a16="http://schemas.microsoft.com/office/drawing/2014/main" id="{FDD07ACF-C25F-7A1E-E4E6-6DDFC8EFEDA8}"/>
              </a:ext>
            </a:extLst>
          </p:cNvPr>
          <p:cNvSpPr>
            <a:spLocks noGrp="1"/>
          </p:cNvSpPr>
          <p:nvPr>
            <p:ph type="dt" sz="half" idx="10"/>
          </p:nvPr>
        </p:nvSpPr>
        <p:spPr/>
        <p:txBody>
          <a:bodyPr/>
          <a:lstStyle/>
          <a:p>
            <a:fld id="{F84BCCAA-46D8-A444-83FD-9E4C5F40DCF2}" type="datetimeFigureOut">
              <a:rPr lang="en-SA" smtClean="0"/>
              <a:t>28/11/2023 R</a:t>
            </a:fld>
            <a:endParaRPr lang="en-SA"/>
          </a:p>
        </p:txBody>
      </p:sp>
      <p:sp>
        <p:nvSpPr>
          <p:cNvPr id="5" name="Footer Placeholder 4">
            <a:extLst>
              <a:ext uri="{FF2B5EF4-FFF2-40B4-BE49-F238E27FC236}">
                <a16:creationId xmlns:a16="http://schemas.microsoft.com/office/drawing/2014/main" id="{BAB81596-1508-DDC9-A5F0-94AF0206E522}"/>
              </a:ext>
            </a:extLst>
          </p:cNvPr>
          <p:cNvSpPr>
            <a:spLocks noGrp="1"/>
          </p:cNvSpPr>
          <p:nvPr>
            <p:ph type="ftr" sz="quarter" idx="11"/>
          </p:nvPr>
        </p:nvSpPr>
        <p:spPr/>
        <p:txBody>
          <a:bodyPr/>
          <a:lstStyle/>
          <a:p>
            <a:endParaRPr lang="en-SA"/>
          </a:p>
        </p:txBody>
      </p:sp>
      <p:sp>
        <p:nvSpPr>
          <p:cNvPr id="6" name="Slide Number Placeholder 5">
            <a:extLst>
              <a:ext uri="{FF2B5EF4-FFF2-40B4-BE49-F238E27FC236}">
                <a16:creationId xmlns:a16="http://schemas.microsoft.com/office/drawing/2014/main" id="{87A55FC9-3310-CCB9-3F7B-43FBD1A05098}"/>
              </a:ext>
            </a:extLst>
          </p:cNvPr>
          <p:cNvSpPr>
            <a:spLocks noGrp="1"/>
          </p:cNvSpPr>
          <p:nvPr>
            <p:ph type="sldNum" sz="quarter" idx="12"/>
          </p:nvPr>
        </p:nvSpPr>
        <p:spPr/>
        <p:txBody>
          <a:bodyPr/>
          <a:lstStyle/>
          <a:p>
            <a:fld id="{FF0AEF15-F327-694F-A137-D1A265288E86}" type="slidenum">
              <a:rPr lang="en-SA" smtClean="0"/>
              <a:t>‹#›</a:t>
            </a:fld>
            <a:endParaRPr lang="en-SA"/>
          </a:p>
        </p:txBody>
      </p:sp>
    </p:spTree>
    <p:extLst>
      <p:ext uri="{BB962C8B-B14F-4D97-AF65-F5344CB8AC3E}">
        <p14:creationId xmlns:p14="http://schemas.microsoft.com/office/powerpoint/2010/main" val="3160160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596F7-D8D3-CDC2-F106-624974C4E059}"/>
              </a:ext>
            </a:extLst>
          </p:cNvPr>
          <p:cNvSpPr>
            <a:spLocks noGrp="1"/>
          </p:cNvSpPr>
          <p:nvPr>
            <p:ph type="title"/>
          </p:nvPr>
        </p:nvSpPr>
        <p:spPr/>
        <p:txBody>
          <a:bodyPr/>
          <a:lstStyle/>
          <a:p>
            <a:r>
              <a:rPr lang="en-US"/>
              <a:t>Click to edit Master title style</a:t>
            </a:r>
            <a:endParaRPr lang="en-SA"/>
          </a:p>
        </p:txBody>
      </p:sp>
      <p:sp>
        <p:nvSpPr>
          <p:cNvPr id="3" name="Content Placeholder 2">
            <a:extLst>
              <a:ext uri="{FF2B5EF4-FFF2-40B4-BE49-F238E27FC236}">
                <a16:creationId xmlns:a16="http://schemas.microsoft.com/office/drawing/2014/main" id="{61137268-83FF-FA4A-D42F-1C09080D9C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4" name="Date Placeholder 3">
            <a:extLst>
              <a:ext uri="{FF2B5EF4-FFF2-40B4-BE49-F238E27FC236}">
                <a16:creationId xmlns:a16="http://schemas.microsoft.com/office/drawing/2014/main" id="{958EF2DB-658B-4A9A-A9C9-C45F85F6937E}"/>
              </a:ext>
            </a:extLst>
          </p:cNvPr>
          <p:cNvSpPr>
            <a:spLocks noGrp="1"/>
          </p:cNvSpPr>
          <p:nvPr>
            <p:ph type="dt" sz="half" idx="10"/>
          </p:nvPr>
        </p:nvSpPr>
        <p:spPr/>
        <p:txBody>
          <a:bodyPr/>
          <a:lstStyle/>
          <a:p>
            <a:fld id="{F84BCCAA-46D8-A444-83FD-9E4C5F40DCF2}" type="datetimeFigureOut">
              <a:rPr lang="en-SA" smtClean="0"/>
              <a:t>28/11/2023 R</a:t>
            </a:fld>
            <a:endParaRPr lang="en-SA"/>
          </a:p>
        </p:txBody>
      </p:sp>
      <p:sp>
        <p:nvSpPr>
          <p:cNvPr id="5" name="Footer Placeholder 4">
            <a:extLst>
              <a:ext uri="{FF2B5EF4-FFF2-40B4-BE49-F238E27FC236}">
                <a16:creationId xmlns:a16="http://schemas.microsoft.com/office/drawing/2014/main" id="{3A4972C0-5D9F-45E3-D9C1-291CA56BA527}"/>
              </a:ext>
            </a:extLst>
          </p:cNvPr>
          <p:cNvSpPr>
            <a:spLocks noGrp="1"/>
          </p:cNvSpPr>
          <p:nvPr>
            <p:ph type="ftr" sz="quarter" idx="11"/>
          </p:nvPr>
        </p:nvSpPr>
        <p:spPr/>
        <p:txBody>
          <a:bodyPr/>
          <a:lstStyle/>
          <a:p>
            <a:endParaRPr lang="en-SA"/>
          </a:p>
        </p:txBody>
      </p:sp>
      <p:sp>
        <p:nvSpPr>
          <p:cNvPr id="6" name="Slide Number Placeholder 5">
            <a:extLst>
              <a:ext uri="{FF2B5EF4-FFF2-40B4-BE49-F238E27FC236}">
                <a16:creationId xmlns:a16="http://schemas.microsoft.com/office/drawing/2014/main" id="{D1E18620-BB69-4484-42D0-8E5901104BE4}"/>
              </a:ext>
            </a:extLst>
          </p:cNvPr>
          <p:cNvSpPr>
            <a:spLocks noGrp="1"/>
          </p:cNvSpPr>
          <p:nvPr>
            <p:ph type="sldNum" sz="quarter" idx="12"/>
          </p:nvPr>
        </p:nvSpPr>
        <p:spPr/>
        <p:txBody>
          <a:bodyPr/>
          <a:lstStyle/>
          <a:p>
            <a:fld id="{FF0AEF15-F327-694F-A137-D1A265288E86}" type="slidenum">
              <a:rPr lang="en-SA" smtClean="0"/>
              <a:t>‹#›</a:t>
            </a:fld>
            <a:endParaRPr lang="en-SA"/>
          </a:p>
        </p:txBody>
      </p:sp>
    </p:spTree>
    <p:extLst>
      <p:ext uri="{BB962C8B-B14F-4D97-AF65-F5344CB8AC3E}">
        <p14:creationId xmlns:p14="http://schemas.microsoft.com/office/powerpoint/2010/main" val="3699851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71ECF-9843-F62D-48F5-2C87494894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A"/>
          </a:p>
        </p:txBody>
      </p:sp>
      <p:sp>
        <p:nvSpPr>
          <p:cNvPr id="3" name="Text Placeholder 2">
            <a:extLst>
              <a:ext uri="{FF2B5EF4-FFF2-40B4-BE49-F238E27FC236}">
                <a16:creationId xmlns:a16="http://schemas.microsoft.com/office/drawing/2014/main" id="{F473F482-BD7A-DEAE-3500-2237911A4E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28C5C1-01DD-16AD-ED9D-47ECA41D600B}"/>
              </a:ext>
            </a:extLst>
          </p:cNvPr>
          <p:cNvSpPr>
            <a:spLocks noGrp="1"/>
          </p:cNvSpPr>
          <p:nvPr>
            <p:ph type="dt" sz="half" idx="10"/>
          </p:nvPr>
        </p:nvSpPr>
        <p:spPr/>
        <p:txBody>
          <a:bodyPr/>
          <a:lstStyle/>
          <a:p>
            <a:fld id="{F84BCCAA-46D8-A444-83FD-9E4C5F40DCF2}" type="datetimeFigureOut">
              <a:rPr lang="en-SA" smtClean="0"/>
              <a:t>28/11/2023 R</a:t>
            </a:fld>
            <a:endParaRPr lang="en-SA"/>
          </a:p>
        </p:txBody>
      </p:sp>
      <p:sp>
        <p:nvSpPr>
          <p:cNvPr id="5" name="Footer Placeholder 4">
            <a:extLst>
              <a:ext uri="{FF2B5EF4-FFF2-40B4-BE49-F238E27FC236}">
                <a16:creationId xmlns:a16="http://schemas.microsoft.com/office/drawing/2014/main" id="{1BE9BA46-B07B-12D6-1617-D29CC2AB61E6}"/>
              </a:ext>
            </a:extLst>
          </p:cNvPr>
          <p:cNvSpPr>
            <a:spLocks noGrp="1"/>
          </p:cNvSpPr>
          <p:nvPr>
            <p:ph type="ftr" sz="quarter" idx="11"/>
          </p:nvPr>
        </p:nvSpPr>
        <p:spPr/>
        <p:txBody>
          <a:bodyPr/>
          <a:lstStyle/>
          <a:p>
            <a:endParaRPr lang="en-SA"/>
          </a:p>
        </p:txBody>
      </p:sp>
      <p:sp>
        <p:nvSpPr>
          <p:cNvPr id="6" name="Slide Number Placeholder 5">
            <a:extLst>
              <a:ext uri="{FF2B5EF4-FFF2-40B4-BE49-F238E27FC236}">
                <a16:creationId xmlns:a16="http://schemas.microsoft.com/office/drawing/2014/main" id="{7A0B35DB-31FE-58E5-D6BA-487BAD99EE1C}"/>
              </a:ext>
            </a:extLst>
          </p:cNvPr>
          <p:cNvSpPr>
            <a:spLocks noGrp="1"/>
          </p:cNvSpPr>
          <p:nvPr>
            <p:ph type="sldNum" sz="quarter" idx="12"/>
          </p:nvPr>
        </p:nvSpPr>
        <p:spPr/>
        <p:txBody>
          <a:bodyPr/>
          <a:lstStyle/>
          <a:p>
            <a:fld id="{FF0AEF15-F327-694F-A137-D1A265288E86}" type="slidenum">
              <a:rPr lang="en-SA" smtClean="0"/>
              <a:t>‹#›</a:t>
            </a:fld>
            <a:endParaRPr lang="en-SA"/>
          </a:p>
        </p:txBody>
      </p:sp>
    </p:spTree>
    <p:extLst>
      <p:ext uri="{BB962C8B-B14F-4D97-AF65-F5344CB8AC3E}">
        <p14:creationId xmlns:p14="http://schemas.microsoft.com/office/powerpoint/2010/main" val="2603862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3187B-A118-7141-2176-DB9CD740DF7B}"/>
              </a:ext>
            </a:extLst>
          </p:cNvPr>
          <p:cNvSpPr>
            <a:spLocks noGrp="1"/>
          </p:cNvSpPr>
          <p:nvPr>
            <p:ph type="title"/>
          </p:nvPr>
        </p:nvSpPr>
        <p:spPr/>
        <p:txBody>
          <a:bodyPr/>
          <a:lstStyle/>
          <a:p>
            <a:r>
              <a:rPr lang="en-US"/>
              <a:t>Click to edit Master title style</a:t>
            </a:r>
            <a:endParaRPr lang="en-SA"/>
          </a:p>
        </p:txBody>
      </p:sp>
      <p:sp>
        <p:nvSpPr>
          <p:cNvPr id="3" name="Content Placeholder 2">
            <a:extLst>
              <a:ext uri="{FF2B5EF4-FFF2-40B4-BE49-F238E27FC236}">
                <a16:creationId xmlns:a16="http://schemas.microsoft.com/office/drawing/2014/main" id="{45A85EEA-5735-B8E2-B145-08FEB0BFCE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4" name="Content Placeholder 3">
            <a:extLst>
              <a:ext uri="{FF2B5EF4-FFF2-40B4-BE49-F238E27FC236}">
                <a16:creationId xmlns:a16="http://schemas.microsoft.com/office/drawing/2014/main" id="{587CF7A7-4E7A-0B5A-B006-4225323A00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5" name="Date Placeholder 4">
            <a:extLst>
              <a:ext uri="{FF2B5EF4-FFF2-40B4-BE49-F238E27FC236}">
                <a16:creationId xmlns:a16="http://schemas.microsoft.com/office/drawing/2014/main" id="{8BAF748F-D9DF-A97A-1302-3269F7A5F164}"/>
              </a:ext>
            </a:extLst>
          </p:cNvPr>
          <p:cNvSpPr>
            <a:spLocks noGrp="1"/>
          </p:cNvSpPr>
          <p:nvPr>
            <p:ph type="dt" sz="half" idx="10"/>
          </p:nvPr>
        </p:nvSpPr>
        <p:spPr/>
        <p:txBody>
          <a:bodyPr/>
          <a:lstStyle/>
          <a:p>
            <a:fld id="{F84BCCAA-46D8-A444-83FD-9E4C5F40DCF2}" type="datetimeFigureOut">
              <a:rPr lang="en-SA" smtClean="0"/>
              <a:t>28/11/2023 R</a:t>
            </a:fld>
            <a:endParaRPr lang="en-SA"/>
          </a:p>
        </p:txBody>
      </p:sp>
      <p:sp>
        <p:nvSpPr>
          <p:cNvPr id="6" name="Footer Placeholder 5">
            <a:extLst>
              <a:ext uri="{FF2B5EF4-FFF2-40B4-BE49-F238E27FC236}">
                <a16:creationId xmlns:a16="http://schemas.microsoft.com/office/drawing/2014/main" id="{878F77AD-22E9-3F42-043E-13B7440BC052}"/>
              </a:ext>
            </a:extLst>
          </p:cNvPr>
          <p:cNvSpPr>
            <a:spLocks noGrp="1"/>
          </p:cNvSpPr>
          <p:nvPr>
            <p:ph type="ftr" sz="quarter" idx="11"/>
          </p:nvPr>
        </p:nvSpPr>
        <p:spPr/>
        <p:txBody>
          <a:bodyPr/>
          <a:lstStyle/>
          <a:p>
            <a:endParaRPr lang="en-SA"/>
          </a:p>
        </p:txBody>
      </p:sp>
      <p:sp>
        <p:nvSpPr>
          <p:cNvPr id="7" name="Slide Number Placeholder 6">
            <a:extLst>
              <a:ext uri="{FF2B5EF4-FFF2-40B4-BE49-F238E27FC236}">
                <a16:creationId xmlns:a16="http://schemas.microsoft.com/office/drawing/2014/main" id="{20498C78-DB05-A8B3-945A-89329AD6F5B3}"/>
              </a:ext>
            </a:extLst>
          </p:cNvPr>
          <p:cNvSpPr>
            <a:spLocks noGrp="1"/>
          </p:cNvSpPr>
          <p:nvPr>
            <p:ph type="sldNum" sz="quarter" idx="12"/>
          </p:nvPr>
        </p:nvSpPr>
        <p:spPr/>
        <p:txBody>
          <a:bodyPr/>
          <a:lstStyle/>
          <a:p>
            <a:fld id="{FF0AEF15-F327-694F-A137-D1A265288E86}" type="slidenum">
              <a:rPr lang="en-SA" smtClean="0"/>
              <a:t>‹#›</a:t>
            </a:fld>
            <a:endParaRPr lang="en-SA"/>
          </a:p>
        </p:txBody>
      </p:sp>
    </p:spTree>
    <p:extLst>
      <p:ext uri="{BB962C8B-B14F-4D97-AF65-F5344CB8AC3E}">
        <p14:creationId xmlns:p14="http://schemas.microsoft.com/office/powerpoint/2010/main" val="1924697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34725-EEA7-DEE9-B3A0-CADA0551D520}"/>
              </a:ext>
            </a:extLst>
          </p:cNvPr>
          <p:cNvSpPr>
            <a:spLocks noGrp="1"/>
          </p:cNvSpPr>
          <p:nvPr>
            <p:ph type="title"/>
          </p:nvPr>
        </p:nvSpPr>
        <p:spPr>
          <a:xfrm>
            <a:off x="839788" y="365125"/>
            <a:ext cx="10515600" cy="1325563"/>
          </a:xfrm>
        </p:spPr>
        <p:txBody>
          <a:bodyPr/>
          <a:lstStyle/>
          <a:p>
            <a:r>
              <a:rPr lang="en-US"/>
              <a:t>Click to edit Master title style</a:t>
            </a:r>
            <a:endParaRPr lang="en-SA"/>
          </a:p>
        </p:txBody>
      </p:sp>
      <p:sp>
        <p:nvSpPr>
          <p:cNvPr id="3" name="Text Placeholder 2">
            <a:extLst>
              <a:ext uri="{FF2B5EF4-FFF2-40B4-BE49-F238E27FC236}">
                <a16:creationId xmlns:a16="http://schemas.microsoft.com/office/drawing/2014/main" id="{81C544CD-DE1E-7ECB-C2E2-4E4455BD89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FB5A65-AA30-1696-90AF-0A88E01F1E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5" name="Text Placeholder 4">
            <a:extLst>
              <a:ext uri="{FF2B5EF4-FFF2-40B4-BE49-F238E27FC236}">
                <a16:creationId xmlns:a16="http://schemas.microsoft.com/office/drawing/2014/main" id="{5C1A7331-348F-1836-1F8C-CEA77261D4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07E564-6BB0-7CA3-7F6E-2CADB5735E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7" name="Date Placeholder 6">
            <a:extLst>
              <a:ext uri="{FF2B5EF4-FFF2-40B4-BE49-F238E27FC236}">
                <a16:creationId xmlns:a16="http://schemas.microsoft.com/office/drawing/2014/main" id="{FD6515BB-F4E5-81FD-4A99-C7D49B122712}"/>
              </a:ext>
            </a:extLst>
          </p:cNvPr>
          <p:cNvSpPr>
            <a:spLocks noGrp="1"/>
          </p:cNvSpPr>
          <p:nvPr>
            <p:ph type="dt" sz="half" idx="10"/>
          </p:nvPr>
        </p:nvSpPr>
        <p:spPr/>
        <p:txBody>
          <a:bodyPr/>
          <a:lstStyle/>
          <a:p>
            <a:fld id="{F84BCCAA-46D8-A444-83FD-9E4C5F40DCF2}" type="datetimeFigureOut">
              <a:rPr lang="en-SA" smtClean="0"/>
              <a:t>28/11/2023 R</a:t>
            </a:fld>
            <a:endParaRPr lang="en-SA"/>
          </a:p>
        </p:txBody>
      </p:sp>
      <p:sp>
        <p:nvSpPr>
          <p:cNvPr id="8" name="Footer Placeholder 7">
            <a:extLst>
              <a:ext uri="{FF2B5EF4-FFF2-40B4-BE49-F238E27FC236}">
                <a16:creationId xmlns:a16="http://schemas.microsoft.com/office/drawing/2014/main" id="{70FD63F2-0542-827C-1018-13F8BB5349A6}"/>
              </a:ext>
            </a:extLst>
          </p:cNvPr>
          <p:cNvSpPr>
            <a:spLocks noGrp="1"/>
          </p:cNvSpPr>
          <p:nvPr>
            <p:ph type="ftr" sz="quarter" idx="11"/>
          </p:nvPr>
        </p:nvSpPr>
        <p:spPr/>
        <p:txBody>
          <a:bodyPr/>
          <a:lstStyle/>
          <a:p>
            <a:endParaRPr lang="en-SA"/>
          </a:p>
        </p:txBody>
      </p:sp>
      <p:sp>
        <p:nvSpPr>
          <p:cNvPr id="9" name="Slide Number Placeholder 8">
            <a:extLst>
              <a:ext uri="{FF2B5EF4-FFF2-40B4-BE49-F238E27FC236}">
                <a16:creationId xmlns:a16="http://schemas.microsoft.com/office/drawing/2014/main" id="{4910A80D-5398-079C-1AD9-48E990FA5F31}"/>
              </a:ext>
            </a:extLst>
          </p:cNvPr>
          <p:cNvSpPr>
            <a:spLocks noGrp="1"/>
          </p:cNvSpPr>
          <p:nvPr>
            <p:ph type="sldNum" sz="quarter" idx="12"/>
          </p:nvPr>
        </p:nvSpPr>
        <p:spPr/>
        <p:txBody>
          <a:bodyPr/>
          <a:lstStyle/>
          <a:p>
            <a:fld id="{FF0AEF15-F327-694F-A137-D1A265288E86}" type="slidenum">
              <a:rPr lang="en-SA" smtClean="0"/>
              <a:t>‹#›</a:t>
            </a:fld>
            <a:endParaRPr lang="en-SA"/>
          </a:p>
        </p:txBody>
      </p:sp>
    </p:spTree>
    <p:extLst>
      <p:ext uri="{BB962C8B-B14F-4D97-AF65-F5344CB8AC3E}">
        <p14:creationId xmlns:p14="http://schemas.microsoft.com/office/powerpoint/2010/main" val="3018211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D695-7359-B424-06D1-A54D3C040274}"/>
              </a:ext>
            </a:extLst>
          </p:cNvPr>
          <p:cNvSpPr>
            <a:spLocks noGrp="1"/>
          </p:cNvSpPr>
          <p:nvPr>
            <p:ph type="title"/>
          </p:nvPr>
        </p:nvSpPr>
        <p:spPr/>
        <p:txBody>
          <a:bodyPr/>
          <a:lstStyle/>
          <a:p>
            <a:r>
              <a:rPr lang="en-US"/>
              <a:t>Click to edit Master title style</a:t>
            </a:r>
            <a:endParaRPr lang="en-SA"/>
          </a:p>
        </p:txBody>
      </p:sp>
      <p:sp>
        <p:nvSpPr>
          <p:cNvPr id="3" name="Date Placeholder 2">
            <a:extLst>
              <a:ext uri="{FF2B5EF4-FFF2-40B4-BE49-F238E27FC236}">
                <a16:creationId xmlns:a16="http://schemas.microsoft.com/office/drawing/2014/main" id="{49F1660B-FD34-B040-2C99-198B804C4AEF}"/>
              </a:ext>
            </a:extLst>
          </p:cNvPr>
          <p:cNvSpPr>
            <a:spLocks noGrp="1"/>
          </p:cNvSpPr>
          <p:nvPr>
            <p:ph type="dt" sz="half" idx="10"/>
          </p:nvPr>
        </p:nvSpPr>
        <p:spPr/>
        <p:txBody>
          <a:bodyPr/>
          <a:lstStyle/>
          <a:p>
            <a:fld id="{F84BCCAA-46D8-A444-83FD-9E4C5F40DCF2}" type="datetimeFigureOut">
              <a:rPr lang="en-SA" smtClean="0"/>
              <a:t>28/11/2023 R</a:t>
            </a:fld>
            <a:endParaRPr lang="en-SA"/>
          </a:p>
        </p:txBody>
      </p:sp>
      <p:sp>
        <p:nvSpPr>
          <p:cNvPr id="4" name="Footer Placeholder 3">
            <a:extLst>
              <a:ext uri="{FF2B5EF4-FFF2-40B4-BE49-F238E27FC236}">
                <a16:creationId xmlns:a16="http://schemas.microsoft.com/office/drawing/2014/main" id="{47619F3A-D031-81A8-9039-A65A07548AB4}"/>
              </a:ext>
            </a:extLst>
          </p:cNvPr>
          <p:cNvSpPr>
            <a:spLocks noGrp="1"/>
          </p:cNvSpPr>
          <p:nvPr>
            <p:ph type="ftr" sz="quarter" idx="11"/>
          </p:nvPr>
        </p:nvSpPr>
        <p:spPr/>
        <p:txBody>
          <a:bodyPr/>
          <a:lstStyle/>
          <a:p>
            <a:endParaRPr lang="en-SA"/>
          </a:p>
        </p:txBody>
      </p:sp>
      <p:sp>
        <p:nvSpPr>
          <p:cNvPr id="5" name="Slide Number Placeholder 4">
            <a:extLst>
              <a:ext uri="{FF2B5EF4-FFF2-40B4-BE49-F238E27FC236}">
                <a16:creationId xmlns:a16="http://schemas.microsoft.com/office/drawing/2014/main" id="{6F6A5D6B-3ADE-C489-D130-7F806FC5BCFA}"/>
              </a:ext>
            </a:extLst>
          </p:cNvPr>
          <p:cNvSpPr>
            <a:spLocks noGrp="1"/>
          </p:cNvSpPr>
          <p:nvPr>
            <p:ph type="sldNum" sz="quarter" idx="12"/>
          </p:nvPr>
        </p:nvSpPr>
        <p:spPr/>
        <p:txBody>
          <a:bodyPr/>
          <a:lstStyle/>
          <a:p>
            <a:fld id="{FF0AEF15-F327-694F-A137-D1A265288E86}" type="slidenum">
              <a:rPr lang="en-SA" smtClean="0"/>
              <a:t>‹#›</a:t>
            </a:fld>
            <a:endParaRPr lang="en-SA"/>
          </a:p>
        </p:txBody>
      </p:sp>
    </p:spTree>
    <p:extLst>
      <p:ext uri="{BB962C8B-B14F-4D97-AF65-F5344CB8AC3E}">
        <p14:creationId xmlns:p14="http://schemas.microsoft.com/office/powerpoint/2010/main" val="2260823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798434-E888-22F0-9413-ACA6F448633C}"/>
              </a:ext>
            </a:extLst>
          </p:cNvPr>
          <p:cNvSpPr>
            <a:spLocks noGrp="1"/>
          </p:cNvSpPr>
          <p:nvPr>
            <p:ph type="dt" sz="half" idx="10"/>
          </p:nvPr>
        </p:nvSpPr>
        <p:spPr/>
        <p:txBody>
          <a:bodyPr/>
          <a:lstStyle/>
          <a:p>
            <a:fld id="{F84BCCAA-46D8-A444-83FD-9E4C5F40DCF2}" type="datetimeFigureOut">
              <a:rPr lang="en-SA" smtClean="0"/>
              <a:t>28/11/2023 R</a:t>
            </a:fld>
            <a:endParaRPr lang="en-SA"/>
          </a:p>
        </p:txBody>
      </p:sp>
      <p:sp>
        <p:nvSpPr>
          <p:cNvPr id="3" name="Footer Placeholder 2">
            <a:extLst>
              <a:ext uri="{FF2B5EF4-FFF2-40B4-BE49-F238E27FC236}">
                <a16:creationId xmlns:a16="http://schemas.microsoft.com/office/drawing/2014/main" id="{BD3CCF1A-5E86-9885-6E75-527B7AFA657D}"/>
              </a:ext>
            </a:extLst>
          </p:cNvPr>
          <p:cNvSpPr>
            <a:spLocks noGrp="1"/>
          </p:cNvSpPr>
          <p:nvPr>
            <p:ph type="ftr" sz="quarter" idx="11"/>
          </p:nvPr>
        </p:nvSpPr>
        <p:spPr/>
        <p:txBody>
          <a:bodyPr/>
          <a:lstStyle/>
          <a:p>
            <a:endParaRPr lang="en-SA"/>
          </a:p>
        </p:txBody>
      </p:sp>
      <p:sp>
        <p:nvSpPr>
          <p:cNvPr id="4" name="Slide Number Placeholder 3">
            <a:extLst>
              <a:ext uri="{FF2B5EF4-FFF2-40B4-BE49-F238E27FC236}">
                <a16:creationId xmlns:a16="http://schemas.microsoft.com/office/drawing/2014/main" id="{65CAEF3B-871D-4472-FBC8-1073DE287A77}"/>
              </a:ext>
            </a:extLst>
          </p:cNvPr>
          <p:cNvSpPr>
            <a:spLocks noGrp="1"/>
          </p:cNvSpPr>
          <p:nvPr>
            <p:ph type="sldNum" sz="quarter" idx="12"/>
          </p:nvPr>
        </p:nvSpPr>
        <p:spPr/>
        <p:txBody>
          <a:bodyPr/>
          <a:lstStyle/>
          <a:p>
            <a:fld id="{FF0AEF15-F327-694F-A137-D1A265288E86}" type="slidenum">
              <a:rPr lang="en-SA" smtClean="0"/>
              <a:t>‹#›</a:t>
            </a:fld>
            <a:endParaRPr lang="en-SA"/>
          </a:p>
        </p:txBody>
      </p:sp>
    </p:spTree>
    <p:extLst>
      <p:ext uri="{BB962C8B-B14F-4D97-AF65-F5344CB8AC3E}">
        <p14:creationId xmlns:p14="http://schemas.microsoft.com/office/powerpoint/2010/main" val="3055033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2A5DC-9669-39D2-E1AD-A786478E03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A"/>
          </a:p>
        </p:txBody>
      </p:sp>
      <p:sp>
        <p:nvSpPr>
          <p:cNvPr id="3" name="Content Placeholder 2">
            <a:extLst>
              <a:ext uri="{FF2B5EF4-FFF2-40B4-BE49-F238E27FC236}">
                <a16:creationId xmlns:a16="http://schemas.microsoft.com/office/drawing/2014/main" id="{4B505819-8ADC-8B1D-58E0-D5853D1BD1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4" name="Text Placeholder 3">
            <a:extLst>
              <a:ext uri="{FF2B5EF4-FFF2-40B4-BE49-F238E27FC236}">
                <a16:creationId xmlns:a16="http://schemas.microsoft.com/office/drawing/2014/main" id="{FEEBC089-D628-34F0-EC72-06E12902AA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4FC66B-0B27-7A1F-5CD5-BC565017D150}"/>
              </a:ext>
            </a:extLst>
          </p:cNvPr>
          <p:cNvSpPr>
            <a:spLocks noGrp="1"/>
          </p:cNvSpPr>
          <p:nvPr>
            <p:ph type="dt" sz="half" idx="10"/>
          </p:nvPr>
        </p:nvSpPr>
        <p:spPr/>
        <p:txBody>
          <a:bodyPr/>
          <a:lstStyle/>
          <a:p>
            <a:fld id="{F84BCCAA-46D8-A444-83FD-9E4C5F40DCF2}" type="datetimeFigureOut">
              <a:rPr lang="en-SA" smtClean="0"/>
              <a:t>28/11/2023 R</a:t>
            </a:fld>
            <a:endParaRPr lang="en-SA"/>
          </a:p>
        </p:txBody>
      </p:sp>
      <p:sp>
        <p:nvSpPr>
          <p:cNvPr id="6" name="Footer Placeholder 5">
            <a:extLst>
              <a:ext uri="{FF2B5EF4-FFF2-40B4-BE49-F238E27FC236}">
                <a16:creationId xmlns:a16="http://schemas.microsoft.com/office/drawing/2014/main" id="{BC3D81F0-9205-0A50-0E90-9CEB48F5B436}"/>
              </a:ext>
            </a:extLst>
          </p:cNvPr>
          <p:cNvSpPr>
            <a:spLocks noGrp="1"/>
          </p:cNvSpPr>
          <p:nvPr>
            <p:ph type="ftr" sz="quarter" idx="11"/>
          </p:nvPr>
        </p:nvSpPr>
        <p:spPr/>
        <p:txBody>
          <a:bodyPr/>
          <a:lstStyle/>
          <a:p>
            <a:endParaRPr lang="en-SA"/>
          </a:p>
        </p:txBody>
      </p:sp>
      <p:sp>
        <p:nvSpPr>
          <p:cNvPr id="7" name="Slide Number Placeholder 6">
            <a:extLst>
              <a:ext uri="{FF2B5EF4-FFF2-40B4-BE49-F238E27FC236}">
                <a16:creationId xmlns:a16="http://schemas.microsoft.com/office/drawing/2014/main" id="{ED73757A-1940-55F1-7BD8-DB00D6467A5A}"/>
              </a:ext>
            </a:extLst>
          </p:cNvPr>
          <p:cNvSpPr>
            <a:spLocks noGrp="1"/>
          </p:cNvSpPr>
          <p:nvPr>
            <p:ph type="sldNum" sz="quarter" idx="12"/>
          </p:nvPr>
        </p:nvSpPr>
        <p:spPr/>
        <p:txBody>
          <a:bodyPr/>
          <a:lstStyle/>
          <a:p>
            <a:fld id="{FF0AEF15-F327-694F-A137-D1A265288E86}" type="slidenum">
              <a:rPr lang="en-SA" smtClean="0"/>
              <a:t>‹#›</a:t>
            </a:fld>
            <a:endParaRPr lang="en-SA"/>
          </a:p>
        </p:txBody>
      </p:sp>
    </p:spTree>
    <p:extLst>
      <p:ext uri="{BB962C8B-B14F-4D97-AF65-F5344CB8AC3E}">
        <p14:creationId xmlns:p14="http://schemas.microsoft.com/office/powerpoint/2010/main" val="1396353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09A97-EC6E-F82B-C160-6461A07F9E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A"/>
          </a:p>
        </p:txBody>
      </p:sp>
      <p:sp>
        <p:nvSpPr>
          <p:cNvPr id="3" name="Picture Placeholder 2">
            <a:extLst>
              <a:ext uri="{FF2B5EF4-FFF2-40B4-BE49-F238E27FC236}">
                <a16:creationId xmlns:a16="http://schemas.microsoft.com/office/drawing/2014/main" id="{5A3D4F84-0266-861F-EFF6-B390D19ABD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A"/>
          </a:p>
        </p:txBody>
      </p:sp>
      <p:sp>
        <p:nvSpPr>
          <p:cNvPr id="4" name="Text Placeholder 3">
            <a:extLst>
              <a:ext uri="{FF2B5EF4-FFF2-40B4-BE49-F238E27FC236}">
                <a16:creationId xmlns:a16="http://schemas.microsoft.com/office/drawing/2014/main" id="{B8ED9B7A-18DB-63D9-92B4-222D40106E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E83D39-17F7-3258-4DD0-52997BCF0596}"/>
              </a:ext>
            </a:extLst>
          </p:cNvPr>
          <p:cNvSpPr>
            <a:spLocks noGrp="1"/>
          </p:cNvSpPr>
          <p:nvPr>
            <p:ph type="dt" sz="half" idx="10"/>
          </p:nvPr>
        </p:nvSpPr>
        <p:spPr/>
        <p:txBody>
          <a:bodyPr/>
          <a:lstStyle/>
          <a:p>
            <a:fld id="{F84BCCAA-46D8-A444-83FD-9E4C5F40DCF2}" type="datetimeFigureOut">
              <a:rPr lang="en-SA" smtClean="0"/>
              <a:t>28/11/2023 R</a:t>
            </a:fld>
            <a:endParaRPr lang="en-SA"/>
          </a:p>
        </p:txBody>
      </p:sp>
      <p:sp>
        <p:nvSpPr>
          <p:cNvPr id="6" name="Footer Placeholder 5">
            <a:extLst>
              <a:ext uri="{FF2B5EF4-FFF2-40B4-BE49-F238E27FC236}">
                <a16:creationId xmlns:a16="http://schemas.microsoft.com/office/drawing/2014/main" id="{FAAB386F-C746-2A3E-430F-38C82F07D79E}"/>
              </a:ext>
            </a:extLst>
          </p:cNvPr>
          <p:cNvSpPr>
            <a:spLocks noGrp="1"/>
          </p:cNvSpPr>
          <p:nvPr>
            <p:ph type="ftr" sz="quarter" idx="11"/>
          </p:nvPr>
        </p:nvSpPr>
        <p:spPr/>
        <p:txBody>
          <a:bodyPr/>
          <a:lstStyle/>
          <a:p>
            <a:endParaRPr lang="en-SA"/>
          </a:p>
        </p:txBody>
      </p:sp>
      <p:sp>
        <p:nvSpPr>
          <p:cNvPr id="7" name="Slide Number Placeholder 6">
            <a:extLst>
              <a:ext uri="{FF2B5EF4-FFF2-40B4-BE49-F238E27FC236}">
                <a16:creationId xmlns:a16="http://schemas.microsoft.com/office/drawing/2014/main" id="{9233BED3-831F-56B2-3B4F-6687CDE6D2BD}"/>
              </a:ext>
            </a:extLst>
          </p:cNvPr>
          <p:cNvSpPr>
            <a:spLocks noGrp="1"/>
          </p:cNvSpPr>
          <p:nvPr>
            <p:ph type="sldNum" sz="quarter" idx="12"/>
          </p:nvPr>
        </p:nvSpPr>
        <p:spPr/>
        <p:txBody>
          <a:bodyPr/>
          <a:lstStyle/>
          <a:p>
            <a:fld id="{FF0AEF15-F327-694F-A137-D1A265288E86}" type="slidenum">
              <a:rPr lang="en-SA" smtClean="0"/>
              <a:t>‹#›</a:t>
            </a:fld>
            <a:endParaRPr lang="en-SA"/>
          </a:p>
        </p:txBody>
      </p:sp>
    </p:spTree>
    <p:extLst>
      <p:ext uri="{BB962C8B-B14F-4D97-AF65-F5344CB8AC3E}">
        <p14:creationId xmlns:p14="http://schemas.microsoft.com/office/powerpoint/2010/main" val="2841623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D0B9E5-2A61-41B8-602A-B725DCB05E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A"/>
          </a:p>
        </p:txBody>
      </p:sp>
      <p:sp>
        <p:nvSpPr>
          <p:cNvPr id="3" name="Text Placeholder 2">
            <a:extLst>
              <a:ext uri="{FF2B5EF4-FFF2-40B4-BE49-F238E27FC236}">
                <a16:creationId xmlns:a16="http://schemas.microsoft.com/office/drawing/2014/main" id="{41E215E7-A7E0-749D-23E1-F8B7AFF1BB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4" name="Date Placeholder 3">
            <a:extLst>
              <a:ext uri="{FF2B5EF4-FFF2-40B4-BE49-F238E27FC236}">
                <a16:creationId xmlns:a16="http://schemas.microsoft.com/office/drawing/2014/main" id="{03B10C12-377A-BDA7-29E4-A12877F90F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4BCCAA-46D8-A444-83FD-9E4C5F40DCF2}" type="datetimeFigureOut">
              <a:rPr lang="en-SA" smtClean="0"/>
              <a:t>28/11/2023 R</a:t>
            </a:fld>
            <a:endParaRPr lang="en-SA"/>
          </a:p>
        </p:txBody>
      </p:sp>
      <p:sp>
        <p:nvSpPr>
          <p:cNvPr id="5" name="Footer Placeholder 4">
            <a:extLst>
              <a:ext uri="{FF2B5EF4-FFF2-40B4-BE49-F238E27FC236}">
                <a16:creationId xmlns:a16="http://schemas.microsoft.com/office/drawing/2014/main" id="{8308FD0D-7DDB-E472-AB89-AD11F90E7F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A"/>
          </a:p>
        </p:txBody>
      </p:sp>
      <p:sp>
        <p:nvSpPr>
          <p:cNvPr id="6" name="Slide Number Placeholder 5">
            <a:extLst>
              <a:ext uri="{FF2B5EF4-FFF2-40B4-BE49-F238E27FC236}">
                <a16:creationId xmlns:a16="http://schemas.microsoft.com/office/drawing/2014/main" id="{D6EEC51A-7405-C337-4D1A-CBA14AF854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0AEF15-F327-694F-A137-D1A265288E86}" type="slidenum">
              <a:rPr lang="en-SA" smtClean="0"/>
              <a:t>‹#›</a:t>
            </a:fld>
            <a:endParaRPr lang="en-SA"/>
          </a:p>
        </p:txBody>
      </p:sp>
    </p:spTree>
    <p:extLst>
      <p:ext uri="{BB962C8B-B14F-4D97-AF65-F5344CB8AC3E}">
        <p14:creationId xmlns:p14="http://schemas.microsoft.com/office/powerpoint/2010/main" val="4221265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image" Target="../media/image1.png"/><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8ABBF9C-6105-8F15-3B11-23DAC90B9FF0}"/>
              </a:ext>
            </a:extLst>
          </p:cNvPr>
          <p:cNvSpPr txBox="1"/>
          <p:nvPr/>
        </p:nvSpPr>
        <p:spPr>
          <a:xfrm>
            <a:off x="4720539" y="1174536"/>
            <a:ext cx="6675288" cy="3785652"/>
          </a:xfrm>
          <a:prstGeom prst="rect">
            <a:avLst/>
          </a:prstGeom>
          <a:noFill/>
          <a:ln>
            <a:noFill/>
          </a:ln>
        </p:spPr>
        <p:txBody>
          <a:bodyPr wrap="square" rtlCol="0">
            <a:spAutoFit/>
          </a:bodyPr>
          <a:lstStyle/>
          <a:p>
            <a:pPr algn="r"/>
            <a:r>
              <a:rPr lang="ar-SA" sz="6000" b="1" dirty="0">
                <a:solidFill>
                  <a:schemeClr val="bg1"/>
                </a:solidFill>
              </a:rPr>
              <a:t>استراتيجية التواصل لتشجيع عادات الغذاء الصحي في المملكة العربية السعودية</a:t>
            </a:r>
            <a:endParaRPr lang="en-SA" sz="6000" b="1" dirty="0">
              <a:solidFill>
                <a:schemeClr val="bg1"/>
              </a:solidFill>
            </a:endParaRPr>
          </a:p>
        </p:txBody>
      </p:sp>
      <p:pic>
        <p:nvPicPr>
          <p:cNvPr id="5" name="Picture 4">
            <a:extLst>
              <a:ext uri="{FF2B5EF4-FFF2-40B4-BE49-F238E27FC236}">
                <a16:creationId xmlns:a16="http://schemas.microsoft.com/office/drawing/2014/main" id="{CA965EB2-5BA9-859D-CAF8-6BC5A12B42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173" y="3429000"/>
            <a:ext cx="3846382" cy="2645873"/>
          </a:xfrm>
          <a:prstGeom prst="rect">
            <a:avLst/>
          </a:prstGeom>
        </p:spPr>
      </p:pic>
      <p:cxnSp>
        <p:nvCxnSpPr>
          <p:cNvPr id="11" name="Straight Arrow Connector 10">
            <a:extLst>
              <a:ext uri="{FF2B5EF4-FFF2-40B4-BE49-F238E27FC236}">
                <a16:creationId xmlns:a16="http://schemas.microsoft.com/office/drawing/2014/main" id="{2571B239-9F8E-E96B-0FC3-120722765F93}"/>
              </a:ext>
            </a:extLst>
          </p:cNvPr>
          <p:cNvCxnSpPr>
            <a:cxnSpLocks/>
          </p:cNvCxnSpPr>
          <p:nvPr/>
        </p:nvCxnSpPr>
        <p:spPr>
          <a:xfrm>
            <a:off x="0" y="278455"/>
            <a:ext cx="12192000" cy="0"/>
          </a:xfrm>
          <a:prstGeom prst="straightConnector1">
            <a:avLst/>
          </a:prstGeom>
        </p:spPr>
        <p:style>
          <a:lnRef idx="2">
            <a:schemeClr val="accent6"/>
          </a:lnRef>
          <a:fillRef idx="0">
            <a:schemeClr val="accent6"/>
          </a:fillRef>
          <a:effectRef idx="1">
            <a:schemeClr val="accent6"/>
          </a:effectRef>
          <a:fontRef idx="minor">
            <a:schemeClr val="tx1"/>
          </a:fontRef>
        </p:style>
      </p:cxnSp>
      <p:cxnSp>
        <p:nvCxnSpPr>
          <p:cNvPr id="21" name="Straight Arrow Connector 20">
            <a:extLst>
              <a:ext uri="{FF2B5EF4-FFF2-40B4-BE49-F238E27FC236}">
                <a16:creationId xmlns:a16="http://schemas.microsoft.com/office/drawing/2014/main" id="{81309D47-C0D7-CBEC-2788-398442661553}"/>
              </a:ext>
            </a:extLst>
          </p:cNvPr>
          <p:cNvCxnSpPr>
            <a:cxnSpLocks/>
          </p:cNvCxnSpPr>
          <p:nvPr/>
        </p:nvCxnSpPr>
        <p:spPr>
          <a:xfrm>
            <a:off x="0" y="6579544"/>
            <a:ext cx="12192000" cy="0"/>
          </a:xfrm>
          <a:prstGeom prst="straightConnector1">
            <a:avLst/>
          </a:prstGeom>
        </p:spPr>
        <p:style>
          <a:lnRef idx="2">
            <a:schemeClr val="accent6"/>
          </a:lnRef>
          <a:fillRef idx="0">
            <a:schemeClr val="accent6"/>
          </a:fillRef>
          <a:effectRef idx="1">
            <a:schemeClr val="accent6"/>
          </a:effectRef>
          <a:fontRef idx="minor">
            <a:schemeClr val="tx1"/>
          </a:fontRef>
        </p:style>
      </p:cxnSp>
      <p:sp>
        <p:nvSpPr>
          <p:cNvPr id="3" name="TextBox 2">
            <a:extLst>
              <a:ext uri="{FF2B5EF4-FFF2-40B4-BE49-F238E27FC236}">
                <a16:creationId xmlns:a16="http://schemas.microsoft.com/office/drawing/2014/main" id="{CC7131B2-C0AD-3FE9-1717-97A5323B554D}"/>
              </a:ext>
            </a:extLst>
          </p:cNvPr>
          <p:cNvSpPr txBox="1"/>
          <p:nvPr/>
        </p:nvSpPr>
        <p:spPr>
          <a:xfrm>
            <a:off x="1311601" y="5856269"/>
            <a:ext cx="10880399" cy="1446550"/>
          </a:xfrm>
          <a:prstGeom prst="rect">
            <a:avLst/>
          </a:prstGeom>
          <a:noFill/>
          <a:ln>
            <a:noFill/>
          </a:ln>
        </p:spPr>
        <p:txBody>
          <a:bodyPr wrap="square" rtlCol="0">
            <a:spAutoFit/>
          </a:bodyPr>
          <a:lstStyle/>
          <a:p>
            <a:pPr algn="r"/>
            <a:r>
              <a:rPr lang="ar-SA" sz="2800" b="1" dirty="0">
                <a:solidFill>
                  <a:schemeClr val="bg1"/>
                </a:solidFill>
              </a:rPr>
              <a:t>عمل: علوي السقاف</a:t>
            </a:r>
            <a:endParaRPr lang="ar-SA" sz="6000" b="1" dirty="0">
              <a:solidFill>
                <a:schemeClr val="bg1"/>
              </a:solidFill>
            </a:endParaRPr>
          </a:p>
          <a:p>
            <a:pPr algn="r"/>
            <a:endParaRPr lang="en-SA" sz="6000" b="1" dirty="0">
              <a:solidFill>
                <a:schemeClr val="bg1"/>
              </a:solidFill>
            </a:endParaRPr>
          </a:p>
        </p:txBody>
      </p:sp>
    </p:spTree>
    <p:extLst>
      <p:ext uri="{BB962C8B-B14F-4D97-AF65-F5344CB8AC3E}">
        <p14:creationId xmlns:p14="http://schemas.microsoft.com/office/powerpoint/2010/main" val="1825895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cxnSp>
        <p:nvCxnSpPr>
          <p:cNvPr id="11" name="Straight Arrow Connector 10">
            <a:extLst>
              <a:ext uri="{FF2B5EF4-FFF2-40B4-BE49-F238E27FC236}">
                <a16:creationId xmlns:a16="http://schemas.microsoft.com/office/drawing/2014/main" id="{2571B239-9F8E-E96B-0FC3-120722765F93}"/>
              </a:ext>
            </a:extLst>
          </p:cNvPr>
          <p:cNvCxnSpPr>
            <a:cxnSpLocks/>
          </p:cNvCxnSpPr>
          <p:nvPr/>
        </p:nvCxnSpPr>
        <p:spPr>
          <a:xfrm>
            <a:off x="0" y="278455"/>
            <a:ext cx="12192000" cy="0"/>
          </a:xfrm>
          <a:prstGeom prst="straightConnector1">
            <a:avLst/>
          </a:prstGeom>
        </p:spPr>
        <p:style>
          <a:lnRef idx="2">
            <a:schemeClr val="accent6"/>
          </a:lnRef>
          <a:fillRef idx="0">
            <a:schemeClr val="accent6"/>
          </a:fillRef>
          <a:effectRef idx="1">
            <a:schemeClr val="accent6"/>
          </a:effectRef>
          <a:fontRef idx="minor">
            <a:schemeClr val="tx1"/>
          </a:fontRef>
        </p:style>
      </p:cxnSp>
      <p:cxnSp>
        <p:nvCxnSpPr>
          <p:cNvPr id="21" name="Straight Arrow Connector 20">
            <a:extLst>
              <a:ext uri="{FF2B5EF4-FFF2-40B4-BE49-F238E27FC236}">
                <a16:creationId xmlns:a16="http://schemas.microsoft.com/office/drawing/2014/main" id="{81309D47-C0D7-CBEC-2788-398442661553}"/>
              </a:ext>
            </a:extLst>
          </p:cNvPr>
          <p:cNvCxnSpPr>
            <a:cxnSpLocks/>
          </p:cNvCxnSpPr>
          <p:nvPr/>
        </p:nvCxnSpPr>
        <p:spPr>
          <a:xfrm>
            <a:off x="0" y="6579544"/>
            <a:ext cx="12192000" cy="0"/>
          </a:xfrm>
          <a:prstGeom prst="straightConnector1">
            <a:avLst/>
          </a:prstGeom>
        </p:spPr>
        <p:style>
          <a:lnRef idx="2">
            <a:schemeClr val="accent6"/>
          </a:lnRef>
          <a:fillRef idx="0">
            <a:schemeClr val="accent6"/>
          </a:fillRef>
          <a:effectRef idx="1">
            <a:schemeClr val="accent6"/>
          </a:effectRef>
          <a:fontRef idx="minor">
            <a:schemeClr val="tx1"/>
          </a:fontRef>
        </p:style>
      </p:cxnSp>
      <p:pic>
        <p:nvPicPr>
          <p:cNvPr id="3" name="Picture 2">
            <a:extLst>
              <a:ext uri="{FF2B5EF4-FFF2-40B4-BE49-F238E27FC236}">
                <a16:creationId xmlns:a16="http://schemas.microsoft.com/office/drawing/2014/main" id="{1EE6AC93-030A-E571-3C99-45D58864A2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39" y="278455"/>
            <a:ext cx="1757939" cy="1209262"/>
          </a:xfrm>
          <a:prstGeom prst="rect">
            <a:avLst/>
          </a:prstGeom>
        </p:spPr>
      </p:pic>
      <p:sp>
        <p:nvSpPr>
          <p:cNvPr id="5" name="TextBox 4">
            <a:extLst>
              <a:ext uri="{FF2B5EF4-FFF2-40B4-BE49-F238E27FC236}">
                <a16:creationId xmlns:a16="http://schemas.microsoft.com/office/drawing/2014/main" id="{AD26454A-E6E6-7277-2504-A15182B9CFC7}"/>
              </a:ext>
            </a:extLst>
          </p:cNvPr>
          <p:cNvSpPr txBox="1"/>
          <p:nvPr/>
        </p:nvSpPr>
        <p:spPr>
          <a:xfrm flipH="1">
            <a:off x="3866444" y="763823"/>
            <a:ext cx="7958665" cy="861774"/>
          </a:xfrm>
          <a:prstGeom prst="rect">
            <a:avLst/>
          </a:prstGeom>
          <a:noFill/>
          <a:ln>
            <a:noFill/>
          </a:ln>
        </p:spPr>
        <p:txBody>
          <a:bodyPr wrap="square" rtlCol="0">
            <a:spAutoFit/>
          </a:bodyPr>
          <a:lstStyle>
            <a:defPPr>
              <a:defRPr lang="en-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SA" sz="2500" b="1" dirty="0">
                <a:solidFill>
                  <a:schemeClr val="bg1"/>
                </a:solidFill>
              </a:rPr>
              <a:t>مقارنة بين نسبة مساهمة المجموعات الغذائية الرئيسة في إمداد الطاقة للفرد في السعودية والتوزيع الصحي</a:t>
            </a:r>
          </a:p>
        </p:txBody>
      </p:sp>
      <p:graphicFrame>
        <p:nvGraphicFramePr>
          <p:cNvPr id="9" name="Chart 8">
            <a:extLst>
              <a:ext uri="{FF2B5EF4-FFF2-40B4-BE49-F238E27FC236}">
                <a16:creationId xmlns:a16="http://schemas.microsoft.com/office/drawing/2014/main" id="{3AD17CE8-AC05-BC44-0CCD-D4F6CAFE111E}"/>
              </a:ext>
              <a:ext uri="{147F2762-F138-4A5C-976F-8EAC2B608ADB}">
                <a16:predDERef xmlns:a16="http://schemas.microsoft.com/office/drawing/2014/main" pred="{B4AC90C8-8B92-07B9-CD7C-34C2229057F6}"/>
              </a:ext>
            </a:extLst>
          </p:cNvPr>
          <p:cNvGraphicFramePr>
            <a:graphicFrameLocks/>
          </p:cNvGraphicFramePr>
          <p:nvPr>
            <p:extLst>
              <p:ext uri="{D42A27DB-BD31-4B8C-83A1-F6EECF244321}">
                <p14:modId xmlns:p14="http://schemas.microsoft.com/office/powerpoint/2010/main" val="1032020798"/>
              </p:ext>
            </p:extLst>
          </p:nvPr>
        </p:nvGraphicFramePr>
        <p:xfrm>
          <a:off x="-209053" y="2057099"/>
          <a:ext cx="6695888" cy="45224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a:extLst>
              <a:ext uri="{FF2B5EF4-FFF2-40B4-BE49-F238E27FC236}">
                <a16:creationId xmlns:a16="http://schemas.microsoft.com/office/drawing/2014/main" id="{DB82B151-0271-FEF3-5643-F4DE7F545E9C}"/>
              </a:ext>
              <a:ext uri="{147F2762-F138-4A5C-976F-8EAC2B608ADB}">
                <a16:predDERef xmlns:a16="http://schemas.microsoft.com/office/drawing/2014/main" pred="{7A5A191A-21F3-65B8-D56A-A4836AD46E07}"/>
              </a:ext>
            </a:extLst>
          </p:cNvPr>
          <p:cNvGraphicFramePr>
            <a:graphicFrameLocks/>
          </p:cNvGraphicFramePr>
          <p:nvPr>
            <p:extLst>
              <p:ext uri="{D42A27DB-BD31-4B8C-83A1-F6EECF244321}">
                <p14:modId xmlns:p14="http://schemas.microsoft.com/office/powerpoint/2010/main" val="3933695978"/>
              </p:ext>
            </p:extLst>
          </p:nvPr>
        </p:nvGraphicFramePr>
        <p:xfrm>
          <a:off x="5888979" y="2057091"/>
          <a:ext cx="6303021" cy="4522428"/>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Box 23">
            <a:extLst>
              <a:ext uri="{FF2B5EF4-FFF2-40B4-BE49-F238E27FC236}">
                <a16:creationId xmlns:a16="http://schemas.microsoft.com/office/drawing/2014/main" id="{E57C3C56-E18D-F0F8-24CE-F39739984889}"/>
              </a:ext>
            </a:extLst>
          </p:cNvPr>
          <p:cNvSpPr txBox="1"/>
          <p:nvPr/>
        </p:nvSpPr>
        <p:spPr>
          <a:xfrm flipH="1">
            <a:off x="10073499" y="1695466"/>
            <a:ext cx="2118501" cy="415498"/>
          </a:xfrm>
          <a:prstGeom prst="rect">
            <a:avLst/>
          </a:prstGeom>
          <a:noFill/>
          <a:ln>
            <a:noFill/>
          </a:ln>
        </p:spPr>
        <p:txBody>
          <a:bodyPr wrap="square" rtlCol="0">
            <a:spAutoFit/>
          </a:bodyPr>
          <a:lstStyle>
            <a:defPPr>
              <a:defRPr lang="en-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SA" sz="2100" b="1" dirty="0">
                <a:solidFill>
                  <a:schemeClr val="bg1"/>
                </a:solidFill>
              </a:rPr>
              <a:t>وفقًا ل</a:t>
            </a:r>
            <a:r>
              <a:rPr lang="en-GB" sz="2100" b="1" dirty="0" err="1">
                <a:solidFill>
                  <a:schemeClr val="bg1"/>
                </a:solidFill>
              </a:rPr>
              <a:t>Eatforum</a:t>
            </a:r>
            <a:endParaRPr lang="ar-SA" sz="2100" b="1" dirty="0">
              <a:solidFill>
                <a:schemeClr val="bg1"/>
              </a:solidFill>
            </a:endParaRPr>
          </a:p>
        </p:txBody>
      </p:sp>
    </p:spTree>
    <p:extLst>
      <p:ext uri="{BB962C8B-B14F-4D97-AF65-F5344CB8AC3E}">
        <p14:creationId xmlns:p14="http://schemas.microsoft.com/office/powerpoint/2010/main" val="3539506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cxnSp>
        <p:nvCxnSpPr>
          <p:cNvPr id="11" name="Straight Arrow Connector 10">
            <a:extLst>
              <a:ext uri="{FF2B5EF4-FFF2-40B4-BE49-F238E27FC236}">
                <a16:creationId xmlns:a16="http://schemas.microsoft.com/office/drawing/2014/main" id="{2571B239-9F8E-E96B-0FC3-120722765F93}"/>
              </a:ext>
            </a:extLst>
          </p:cNvPr>
          <p:cNvCxnSpPr>
            <a:cxnSpLocks/>
          </p:cNvCxnSpPr>
          <p:nvPr/>
        </p:nvCxnSpPr>
        <p:spPr>
          <a:xfrm>
            <a:off x="0" y="278455"/>
            <a:ext cx="12192000" cy="0"/>
          </a:xfrm>
          <a:prstGeom prst="straightConnector1">
            <a:avLst/>
          </a:prstGeom>
        </p:spPr>
        <p:style>
          <a:lnRef idx="2">
            <a:schemeClr val="accent6"/>
          </a:lnRef>
          <a:fillRef idx="0">
            <a:schemeClr val="accent6"/>
          </a:fillRef>
          <a:effectRef idx="1">
            <a:schemeClr val="accent6"/>
          </a:effectRef>
          <a:fontRef idx="minor">
            <a:schemeClr val="tx1"/>
          </a:fontRef>
        </p:style>
      </p:cxnSp>
      <p:cxnSp>
        <p:nvCxnSpPr>
          <p:cNvPr id="21" name="Straight Arrow Connector 20">
            <a:extLst>
              <a:ext uri="{FF2B5EF4-FFF2-40B4-BE49-F238E27FC236}">
                <a16:creationId xmlns:a16="http://schemas.microsoft.com/office/drawing/2014/main" id="{81309D47-C0D7-CBEC-2788-398442661553}"/>
              </a:ext>
            </a:extLst>
          </p:cNvPr>
          <p:cNvCxnSpPr>
            <a:cxnSpLocks/>
          </p:cNvCxnSpPr>
          <p:nvPr/>
        </p:nvCxnSpPr>
        <p:spPr>
          <a:xfrm>
            <a:off x="0" y="6579544"/>
            <a:ext cx="12192000" cy="0"/>
          </a:xfrm>
          <a:prstGeom prst="straightConnector1">
            <a:avLst/>
          </a:prstGeom>
        </p:spPr>
        <p:style>
          <a:lnRef idx="2">
            <a:schemeClr val="accent6"/>
          </a:lnRef>
          <a:fillRef idx="0">
            <a:schemeClr val="accent6"/>
          </a:fillRef>
          <a:effectRef idx="1">
            <a:schemeClr val="accent6"/>
          </a:effectRef>
          <a:fontRef idx="minor">
            <a:schemeClr val="tx1"/>
          </a:fontRef>
        </p:style>
      </p:cxnSp>
      <p:pic>
        <p:nvPicPr>
          <p:cNvPr id="3" name="Picture 2">
            <a:extLst>
              <a:ext uri="{FF2B5EF4-FFF2-40B4-BE49-F238E27FC236}">
                <a16:creationId xmlns:a16="http://schemas.microsoft.com/office/drawing/2014/main" id="{1EE6AC93-030A-E571-3C99-45D58864A2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39" y="278455"/>
            <a:ext cx="1757939" cy="1209262"/>
          </a:xfrm>
          <a:prstGeom prst="rect">
            <a:avLst/>
          </a:prstGeom>
        </p:spPr>
      </p:pic>
      <p:sp>
        <p:nvSpPr>
          <p:cNvPr id="6" name="Rectangle: Rounded Corners 5">
            <a:extLst>
              <a:ext uri="{FF2B5EF4-FFF2-40B4-BE49-F238E27FC236}">
                <a16:creationId xmlns:a16="http://schemas.microsoft.com/office/drawing/2014/main" id="{74425C94-3B69-6C1C-7126-661CB262173B}"/>
              </a:ext>
            </a:extLst>
          </p:cNvPr>
          <p:cNvSpPr/>
          <p:nvPr/>
        </p:nvSpPr>
        <p:spPr>
          <a:xfrm>
            <a:off x="2100054" y="883086"/>
            <a:ext cx="9973108" cy="5537464"/>
          </a:xfrm>
          <a:prstGeom prst="round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SA"/>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SA"/>
          </a:p>
        </p:txBody>
      </p:sp>
      <p:sp>
        <p:nvSpPr>
          <p:cNvPr id="4" name="TextBox 3">
            <a:extLst>
              <a:ext uri="{FF2B5EF4-FFF2-40B4-BE49-F238E27FC236}">
                <a16:creationId xmlns:a16="http://schemas.microsoft.com/office/drawing/2014/main" id="{B88CC6E9-7F6E-6877-CEB6-6AF14D6C4F15}"/>
              </a:ext>
            </a:extLst>
          </p:cNvPr>
          <p:cNvSpPr txBox="1"/>
          <p:nvPr/>
        </p:nvSpPr>
        <p:spPr>
          <a:xfrm>
            <a:off x="1995617" y="1230494"/>
            <a:ext cx="9973109" cy="4401205"/>
          </a:xfrm>
          <a:prstGeom prst="rect">
            <a:avLst/>
          </a:prstGeom>
          <a:noFill/>
          <a:ln>
            <a:noFill/>
          </a:ln>
        </p:spPr>
        <p:txBody>
          <a:bodyPr wrap="square" rtlCol="0">
            <a:spAutoFit/>
          </a:bodyPr>
          <a:lstStyle/>
          <a:p>
            <a:pPr algn="r" rtl="1"/>
            <a:r>
              <a:rPr lang="ar-SA" sz="3400" b="1" dirty="0">
                <a:solidFill>
                  <a:schemeClr val="bg1"/>
                </a:solidFill>
              </a:rPr>
              <a:t>- تخبرنا المقارنة السابقة أن نسبة السكر واللحوم في غذاء الفرد بالسعودية تزيد عن كمية اللحوم والسكر المناسب بالضعف. كما أن نسبة استهلاك الحبوب الكاملة أكبر ب١٦٪ من معيار استهلاك الفرد اليومي. كما أن استهلاك المكسرات يقل بصورة حادة عن نسب الاستهلاك الطبيعي، والخضروات أقل من نصف الاستهلاك المطلوب.</a:t>
            </a:r>
          </a:p>
          <a:p>
            <a:pPr algn="r" rtl="1"/>
            <a:endParaRPr lang="ar-SA" sz="3400" b="1" dirty="0">
              <a:solidFill>
                <a:schemeClr val="bg1"/>
              </a:solidFill>
            </a:endParaRPr>
          </a:p>
          <a:p>
            <a:pPr algn="r" rtl="1"/>
            <a:r>
              <a:rPr lang="ar-SA" sz="3400" b="1" dirty="0">
                <a:solidFill>
                  <a:schemeClr val="bg1"/>
                </a:solidFill>
              </a:rPr>
              <a:t>- كمية الغذاء الكبيرة إلى جانب نوعيته التي تفتقد إلى تنوع المصادر الغذائية سمتان واضحتان في أسلوب الغذاء السعودي.</a:t>
            </a:r>
          </a:p>
        </p:txBody>
      </p:sp>
    </p:spTree>
    <p:extLst>
      <p:ext uri="{BB962C8B-B14F-4D97-AF65-F5344CB8AC3E}">
        <p14:creationId xmlns:p14="http://schemas.microsoft.com/office/powerpoint/2010/main" val="2117146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cxnSp>
        <p:nvCxnSpPr>
          <p:cNvPr id="11" name="Straight Arrow Connector 10">
            <a:extLst>
              <a:ext uri="{FF2B5EF4-FFF2-40B4-BE49-F238E27FC236}">
                <a16:creationId xmlns:a16="http://schemas.microsoft.com/office/drawing/2014/main" id="{2571B239-9F8E-E96B-0FC3-120722765F93}"/>
              </a:ext>
            </a:extLst>
          </p:cNvPr>
          <p:cNvCxnSpPr>
            <a:cxnSpLocks/>
          </p:cNvCxnSpPr>
          <p:nvPr/>
        </p:nvCxnSpPr>
        <p:spPr>
          <a:xfrm>
            <a:off x="0" y="278455"/>
            <a:ext cx="12192000" cy="0"/>
          </a:xfrm>
          <a:prstGeom prst="straightConnector1">
            <a:avLst/>
          </a:prstGeom>
        </p:spPr>
        <p:style>
          <a:lnRef idx="2">
            <a:schemeClr val="accent6"/>
          </a:lnRef>
          <a:fillRef idx="0">
            <a:schemeClr val="accent6"/>
          </a:fillRef>
          <a:effectRef idx="1">
            <a:schemeClr val="accent6"/>
          </a:effectRef>
          <a:fontRef idx="minor">
            <a:schemeClr val="tx1"/>
          </a:fontRef>
        </p:style>
      </p:cxnSp>
      <p:cxnSp>
        <p:nvCxnSpPr>
          <p:cNvPr id="21" name="Straight Arrow Connector 20">
            <a:extLst>
              <a:ext uri="{FF2B5EF4-FFF2-40B4-BE49-F238E27FC236}">
                <a16:creationId xmlns:a16="http://schemas.microsoft.com/office/drawing/2014/main" id="{81309D47-C0D7-CBEC-2788-398442661553}"/>
              </a:ext>
            </a:extLst>
          </p:cNvPr>
          <p:cNvCxnSpPr>
            <a:cxnSpLocks/>
          </p:cNvCxnSpPr>
          <p:nvPr/>
        </p:nvCxnSpPr>
        <p:spPr>
          <a:xfrm>
            <a:off x="0" y="6579544"/>
            <a:ext cx="12192000" cy="0"/>
          </a:xfrm>
          <a:prstGeom prst="straightConnector1">
            <a:avLst/>
          </a:prstGeom>
        </p:spPr>
        <p:style>
          <a:lnRef idx="2">
            <a:schemeClr val="accent6"/>
          </a:lnRef>
          <a:fillRef idx="0">
            <a:schemeClr val="accent6"/>
          </a:fillRef>
          <a:effectRef idx="1">
            <a:schemeClr val="accent6"/>
          </a:effectRef>
          <a:fontRef idx="minor">
            <a:schemeClr val="tx1"/>
          </a:fontRef>
        </p:style>
      </p:cxnSp>
      <p:pic>
        <p:nvPicPr>
          <p:cNvPr id="3" name="Picture 2">
            <a:extLst>
              <a:ext uri="{FF2B5EF4-FFF2-40B4-BE49-F238E27FC236}">
                <a16:creationId xmlns:a16="http://schemas.microsoft.com/office/drawing/2014/main" id="{1EE6AC93-030A-E571-3C99-45D58864A2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39" y="278455"/>
            <a:ext cx="1757939" cy="1209262"/>
          </a:xfrm>
          <a:prstGeom prst="rect">
            <a:avLst/>
          </a:prstGeom>
        </p:spPr>
      </p:pic>
      <p:sp>
        <p:nvSpPr>
          <p:cNvPr id="4" name="TextBox 3">
            <a:extLst>
              <a:ext uri="{FF2B5EF4-FFF2-40B4-BE49-F238E27FC236}">
                <a16:creationId xmlns:a16="http://schemas.microsoft.com/office/drawing/2014/main" id="{B88CC6E9-7F6E-6877-CEB6-6AF14D6C4F15}"/>
              </a:ext>
            </a:extLst>
          </p:cNvPr>
          <p:cNvSpPr txBox="1"/>
          <p:nvPr/>
        </p:nvSpPr>
        <p:spPr>
          <a:xfrm>
            <a:off x="1876778" y="883086"/>
            <a:ext cx="10091948" cy="5765681"/>
          </a:xfrm>
          <a:prstGeom prst="rect">
            <a:avLst/>
          </a:prstGeom>
          <a:noFill/>
          <a:ln>
            <a:noFill/>
          </a:ln>
        </p:spPr>
        <p:txBody>
          <a:bodyPr wrap="square" rtlCol="0">
            <a:spAutoFit/>
          </a:bodyPr>
          <a:lstStyle/>
          <a:p>
            <a:pPr algn="r" rtl="1"/>
            <a:endParaRPr lang="ar-SA" sz="3300" b="1" dirty="0">
              <a:solidFill>
                <a:schemeClr val="bg1"/>
              </a:solidFill>
            </a:endParaRPr>
          </a:p>
          <a:p>
            <a:pPr algn="r" rtl="1"/>
            <a:r>
              <a:rPr lang="ar-SA" sz="3300" b="1" dirty="0">
                <a:solidFill>
                  <a:schemeClr val="bg1"/>
                </a:solidFill>
              </a:rPr>
              <a:t>-إلى جانب ازياد كمية استهلاك الطعام في العقود الماضية، وعدم توازن التمثيل الغذائي، هناك عامل آخر تربطه علاقة طردية بظواهر مثل السمنة، السكر وأمراض الأوعية في السعودية وهو نوعية الطعام الجديدة. مع تقدم الصناعة والتغييرات السياسية والاقتصادية التي رافقت القرنين الأخيرين، ودخولنا في ما يسمّى بالحداثة، انتشرت ظاهرة السمنة في كثير من البلدان العالم، وتزداد النسبة في البلدان المتقدمة وذات الدخل العالي. وتشير الأبحاث إلى العلاقة التي تربط الغذاء الغربي المعالج بالسمنة.</a:t>
            </a:r>
            <a:r>
              <a:rPr lang="ar-SA" sz="3300" b="1" baseline="30000" dirty="0">
                <a:solidFill>
                  <a:schemeClr val="bg1"/>
                </a:solidFill>
              </a:rPr>
              <a:t>١</a:t>
            </a:r>
          </a:p>
          <a:p>
            <a:pPr algn="r" rtl="1"/>
            <a:endParaRPr lang="ar-SA" sz="3300" b="1" dirty="0">
              <a:solidFill>
                <a:schemeClr val="bg1"/>
              </a:solidFill>
            </a:endParaRPr>
          </a:p>
          <a:p>
            <a:pPr algn="r" rtl="1"/>
            <a:r>
              <a:rPr lang="ar-SA" sz="2900" b="1" baseline="30000" dirty="0">
                <a:solidFill>
                  <a:schemeClr val="bg1"/>
                </a:solidFill>
              </a:rPr>
              <a:t>١- </a:t>
            </a:r>
            <a:r>
              <a:rPr lang="en-US" sz="2900" b="1" baseline="30000" dirty="0">
                <a:solidFill>
                  <a:schemeClr val="bg1"/>
                </a:solidFill>
              </a:rPr>
              <a:t>14. </a:t>
            </a:r>
            <a:r>
              <a:rPr lang="en-US" sz="2900" b="1" baseline="30000" dirty="0" err="1">
                <a:solidFill>
                  <a:schemeClr val="bg1"/>
                </a:solidFill>
              </a:rPr>
              <a:t>Montiero</a:t>
            </a:r>
            <a:r>
              <a:rPr lang="en-US" sz="2900" b="1" baseline="30000" dirty="0">
                <a:solidFill>
                  <a:schemeClr val="bg1"/>
                </a:solidFill>
              </a:rPr>
              <a:t> CA, </a:t>
            </a:r>
            <a:r>
              <a:rPr lang="en-US" sz="2900" b="1" baseline="30000" dirty="0" err="1">
                <a:solidFill>
                  <a:schemeClr val="bg1"/>
                </a:solidFill>
              </a:rPr>
              <a:t>Moubarac</a:t>
            </a:r>
            <a:r>
              <a:rPr lang="en-US" sz="2900" b="1" baseline="30000" dirty="0">
                <a:solidFill>
                  <a:schemeClr val="bg1"/>
                </a:solidFill>
              </a:rPr>
              <a:t> JC, Cannon G, Ng SW, </a:t>
            </a:r>
            <a:r>
              <a:rPr lang="en-US" sz="2900" b="1" baseline="30000" dirty="0" err="1">
                <a:solidFill>
                  <a:schemeClr val="bg1"/>
                </a:solidFill>
              </a:rPr>
              <a:t>Popkin</a:t>
            </a:r>
            <a:r>
              <a:rPr lang="en-US" sz="2900" b="1" baseline="30000" dirty="0">
                <a:solidFill>
                  <a:schemeClr val="bg1"/>
                </a:solidFill>
              </a:rPr>
              <a:t> B. </a:t>
            </a:r>
            <a:r>
              <a:rPr lang="en-US" sz="2900" b="1" baseline="30000" dirty="0" err="1">
                <a:solidFill>
                  <a:schemeClr val="bg1"/>
                </a:solidFill>
              </a:rPr>
              <a:t>Ultraprocessed</a:t>
            </a:r>
            <a:r>
              <a:rPr lang="en-US" sz="2900" b="1" baseline="30000" dirty="0">
                <a:solidFill>
                  <a:schemeClr val="bg1"/>
                </a:solidFill>
              </a:rPr>
              <a:t> products are becoming dominant in the global food system. </a:t>
            </a:r>
            <a:r>
              <a:rPr lang="en-US" sz="2900" b="1" baseline="30000" dirty="0" err="1">
                <a:solidFill>
                  <a:schemeClr val="bg1"/>
                </a:solidFill>
              </a:rPr>
              <a:t>Obes</a:t>
            </a:r>
            <a:r>
              <a:rPr lang="en-US" sz="2900" b="1" baseline="30000" dirty="0">
                <a:solidFill>
                  <a:schemeClr val="bg1"/>
                </a:solidFill>
              </a:rPr>
              <a:t> Rev. (2013) 14:21– 8. </a:t>
            </a:r>
            <a:r>
              <a:rPr lang="en-US" sz="2900" b="1" baseline="30000" dirty="0" err="1">
                <a:solidFill>
                  <a:schemeClr val="bg1"/>
                </a:solidFill>
              </a:rPr>
              <a:t>doi</a:t>
            </a:r>
            <a:r>
              <a:rPr lang="en-US" sz="2900" b="1" baseline="30000" dirty="0">
                <a:solidFill>
                  <a:schemeClr val="bg1"/>
                </a:solidFill>
              </a:rPr>
              <a:t>: 10.1111/</a:t>
            </a:r>
            <a:r>
              <a:rPr lang="en-US" sz="2900" b="1" baseline="30000" dirty="0" err="1">
                <a:solidFill>
                  <a:schemeClr val="bg1"/>
                </a:solidFill>
              </a:rPr>
              <a:t>obr.12107</a:t>
            </a:r>
            <a:endParaRPr lang="ar-SA" sz="2900" b="1" baseline="30000" dirty="0">
              <a:solidFill>
                <a:schemeClr val="bg1"/>
              </a:solidFill>
            </a:endParaRPr>
          </a:p>
          <a:p>
            <a:pPr algn="r" rtl="1"/>
            <a:endParaRPr lang="ar-SA" sz="3300" b="1" dirty="0">
              <a:solidFill>
                <a:schemeClr val="bg1"/>
              </a:solidFill>
            </a:endParaRPr>
          </a:p>
        </p:txBody>
      </p:sp>
    </p:spTree>
    <p:extLst>
      <p:ext uri="{BB962C8B-B14F-4D97-AF65-F5344CB8AC3E}">
        <p14:creationId xmlns:p14="http://schemas.microsoft.com/office/powerpoint/2010/main" val="2715623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cxnSp>
        <p:nvCxnSpPr>
          <p:cNvPr id="11" name="Straight Arrow Connector 10">
            <a:extLst>
              <a:ext uri="{FF2B5EF4-FFF2-40B4-BE49-F238E27FC236}">
                <a16:creationId xmlns:a16="http://schemas.microsoft.com/office/drawing/2014/main" id="{2571B239-9F8E-E96B-0FC3-120722765F93}"/>
              </a:ext>
            </a:extLst>
          </p:cNvPr>
          <p:cNvCxnSpPr>
            <a:cxnSpLocks/>
          </p:cNvCxnSpPr>
          <p:nvPr/>
        </p:nvCxnSpPr>
        <p:spPr>
          <a:xfrm>
            <a:off x="0" y="278455"/>
            <a:ext cx="12192000" cy="0"/>
          </a:xfrm>
          <a:prstGeom prst="straightConnector1">
            <a:avLst/>
          </a:prstGeom>
        </p:spPr>
        <p:style>
          <a:lnRef idx="2">
            <a:schemeClr val="accent6"/>
          </a:lnRef>
          <a:fillRef idx="0">
            <a:schemeClr val="accent6"/>
          </a:fillRef>
          <a:effectRef idx="1">
            <a:schemeClr val="accent6"/>
          </a:effectRef>
          <a:fontRef idx="minor">
            <a:schemeClr val="tx1"/>
          </a:fontRef>
        </p:style>
      </p:cxnSp>
      <p:cxnSp>
        <p:nvCxnSpPr>
          <p:cNvPr id="21" name="Straight Arrow Connector 20">
            <a:extLst>
              <a:ext uri="{FF2B5EF4-FFF2-40B4-BE49-F238E27FC236}">
                <a16:creationId xmlns:a16="http://schemas.microsoft.com/office/drawing/2014/main" id="{81309D47-C0D7-CBEC-2788-398442661553}"/>
              </a:ext>
            </a:extLst>
          </p:cNvPr>
          <p:cNvCxnSpPr>
            <a:cxnSpLocks/>
          </p:cNvCxnSpPr>
          <p:nvPr/>
        </p:nvCxnSpPr>
        <p:spPr>
          <a:xfrm>
            <a:off x="0" y="6579544"/>
            <a:ext cx="12192000" cy="0"/>
          </a:xfrm>
          <a:prstGeom prst="straightConnector1">
            <a:avLst/>
          </a:prstGeom>
        </p:spPr>
        <p:style>
          <a:lnRef idx="2">
            <a:schemeClr val="accent6"/>
          </a:lnRef>
          <a:fillRef idx="0">
            <a:schemeClr val="accent6"/>
          </a:fillRef>
          <a:effectRef idx="1">
            <a:schemeClr val="accent6"/>
          </a:effectRef>
          <a:fontRef idx="minor">
            <a:schemeClr val="tx1"/>
          </a:fontRef>
        </p:style>
      </p:cxnSp>
      <p:pic>
        <p:nvPicPr>
          <p:cNvPr id="3" name="Picture 2">
            <a:extLst>
              <a:ext uri="{FF2B5EF4-FFF2-40B4-BE49-F238E27FC236}">
                <a16:creationId xmlns:a16="http://schemas.microsoft.com/office/drawing/2014/main" id="{1EE6AC93-030A-E571-3C99-45D58864A2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39" y="278455"/>
            <a:ext cx="1757939" cy="1209262"/>
          </a:xfrm>
          <a:prstGeom prst="rect">
            <a:avLst/>
          </a:prstGeom>
        </p:spPr>
      </p:pic>
      <p:sp>
        <p:nvSpPr>
          <p:cNvPr id="4" name="TextBox 3">
            <a:extLst>
              <a:ext uri="{FF2B5EF4-FFF2-40B4-BE49-F238E27FC236}">
                <a16:creationId xmlns:a16="http://schemas.microsoft.com/office/drawing/2014/main" id="{B88CC6E9-7F6E-6877-CEB6-6AF14D6C4F15}"/>
              </a:ext>
            </a:extLst>
          </p:cNvPr>
          <p:cNvSpPr txBox="1"/>
          <p:nvPr/>
        </p:nvSpPr>
        <p:spPr>
          <a:xfrm>
            <a:off x="1876778" y="1276249"/>
            <a:ext cx="10091949" cy="4662815"/>
          </a:xfrm>
          <a:prstGeom prst="rect">
            <a:avLst/>
          </a:prstGeom>
          <a:noFill/>
          <a:ln>
            <a:noFill/>
          </a:ln>
        </p:spPr>
        <p:txBody>
          <a:bodyPr wrap="square" rtlCol="0">
            <a:spAutoFit/>
          </a:bodyPr>
          <a:lstStyle/>
          <a:p>
            <a:pPr algn="r" rtl="1"/>
            <a:r>
              <a:rPr lang="ar-SA" sz="3300" b="1" dirty="0">
                <a:solidFill>
                  <a:schemeClr val="bg1"/>
                </a:solidFill>
              </a:rPr>
              <a:t>أشارت دراسة حديثة إلى نسبة المصابين بالسمنة في السعودية بلغت ٢٣٪، أي ما يقارب ربع عدد السكان.</a:t>
            </a:r>
            <a:r>
              <a:rPr lang="ar-SA" sz="3300" b="1" baseline="30000" dirty="0">
                <a:solidFill>
                  <a:schemeClr val="bg1"/>
                </a:solidFill>
              </a:rPr>
              <a:t>٢</a:t>
            </a:r>
          </a:p>
          <a:p>
            <a:pPr algn="r" rtl="1"/>
            <a:endParaRPr lang="ar-SA" sz="3300" b="1" baseline="30000" dirty="0">
              <a:solidFill>
                <a:schemeClr val="bg1"/>
              </a:solidFill>
            </a:endParaRPr>
          </a:p>
          <a:p>
            <a:pPr algn="r" rtl="1"/>
            <a:r>
              <a:rPr lang="ar-SA" sz="3300" b="1" baseline="30000" dirty="0">
                <a:solidFill>
                  <a:schemeClr val="bg1"/>
                </a:solidFill>
              </a:rPr>
              <a:t>وفقًا للرسم البياني، فإن أغلب سكان السعودية إما مصابون بالسمنة</a:t>
            </a:r>
          </a:p>
          <a:p>
            <a:pPr algn="r" rtl="1"/>
            <a:r>
              <a:rPr lang="ar-SA" sz="3300" b="1" baseline="30000" dirty="0">
                <a:solidFill>
                  <a:schemeClr val="bg1"/>
                </a:solidFill>
              </a:rPr>
              <a:t> أو يعانون من زيادة الوزن</a:t>
            </a:r>
          </a:p>
          <a:p>
            <a:pPr algn="r" rtl="1"/>
            <a:endParaRPr lang="ar-SA" sz="3300" b="1" baseline="30000" dirty="0">
              <a:solidFill>
                <a:schemeClr val="bg1"/>
              </a:solidFill>
            </a:endParaRPr>
          </a:p>
          <a:p>
            <a:pPr algn="r" rtl="1"/>
            <a:endParaRPr lang="ar-SA" sz="3300" b="1" baseline="30000" dirty="0">
              <a:solidFill>
                <a:schemeClr val="bg1"/>
              </a:solidFill>
            </a:endParaRPr>
          </a:p>
          <a:p>
            <a:pPr algn="r" rtl="1"/>
            <a:endParaRPr lang="ar-SA" sz="3300" b="1" baseline="30000" dirty="0">
              <a:solidFill>
                <a:schemeClr val="bg1"/>
              </a:solidFill>
            </a:endParaRPr>
          </a:p>
          <a:p>
            <a:pPr algn="r" rtl="1"/>
            <a:endParaRPr lang="ar-SA" sz="3300" b="1" baseline="30000" dirty="0">
              <a:solidFill>
                <a:schemeClr val="bg1"/>
              </a:solidFill>
            </a:endParaRPr>
          </a:p>
          <a:p>
            <a:pPr algn="r" rtl="1"/>
            <a:endParaRPr lang="ar-SA" sz="3300" b="1" baseline="30000" dirty="0">
              <a:solidFill>
                <a:schemeClr val="bg1"/>
              </a:solidFill>
            </a:endParaRPr>
          </a:p>
          <a:p>
            <a:pPr algn="r" rtl="1"/>
            <a:endParaRPr lang="ar-SA" sz="3300" b="1" baseline="30000" dirty="0">
              <a:solidFill>
                <a:schemeClr val="bg1"/>
              </a:solidFill>
            </a:endParaRPr>
          </a:p>
          <a:p>
            <a:pPr algn="r" rtl="1"/>
            <a:endParaRPr lang="ar-SA" sz="3300" b="1" dirty="0">
              <a:solidFill>
                <a:schemeClr val="bg1"/>
              </a:solidFill>
            </a:endParaRPr>
          </a:p>
        </p:txBody>
      </p:sp>
      <p:sp>
        <p:nvSpPr>
          <p:cNvPr id="5" name="TextBox 4">
            <a:extLst>
              <a:ext uri="{FF2B5EF4-FFF2-40B4-BE49-F238E27FC236}">
                <a16:creationId xmlns:a16="http://schemas.microsoft.com/office/drawing/2014/main" id="{EC660E2D-7CE2-7F7A-E05C-46FEF268B5DB}"/>
              </a:ext>
            </a:extLst>
          </p:cNvPr>
          <p:cNvSpPr txBox="1"/>
          <p:nvPr/>
        </p:nvSpPr>
        <p:spPr>
          <a:xfrm>
            <a:off x="2100051" y="5825950"/>
            <a:ext cx="10091949" cy="3308598"/>
          </a:xfrm>
          <a:prstGeom prst="rect">
            <a:avLst/>
          </a:prstGeom>
          <a:noFill/>
          <a:ln>
            <a:noFill/>
          </a:ln>
        </p:spPr>
        <p:txBody>
          <a:bodyPr wrap="square" rtlCol="0">
            <a:spAutoFit/>
          </a:bodyPr>
          <a:lstStyle/>
          <a:p>
            <a:pPr algn="r" rtl="1"/>
            <a:r>
              <a:rPr lang="ar-SA" sz="3300" b="1" baseline="30000" dirty="0">
                <a:solidFill>
                  <a:schemeClr val="bg1"/>
                </a:solidFill>
              </a:rPr>
              <a:t>٢- </a:t>
            </a:r>
            <a:r>
              <a:rPr lang="en-US" sz="3300" b="1" baseline="30000" dirty="0">
                <a:solidFill>
                  <a:schemeClr val="bg1"/>
                </a:solidFill>
              </a:rPr>
              <a:t>Obesity prevalence, physical activity, and dietary practices among adults in Saudi </a:t>
            </a:r>
            <a:r>
              <a:rPr lang="en-US" sz="3300" b="1" baseline="30000" dirty="0" err="1">
                <a:solidFill>
                  <a:schemeClr val="bg1"/>
                </a:solidFill>
              </a:rPr>
              <a:t>ArabiaSalhah</a:t>
            </a:r>
            <a:r>
              <a:rPr lang="en-US" sz="3300" b="1" baseline="30000" dirty="0">
                <a:solidFill>
                  <a:schemeClr val="bg1"/>
                </a:solidFill>
              </a:rPr>
              <a:t> </a:t>
            </a:r>
            <a:r>
              <a:rPr lang="en-US" sz="3300" b="1" baseline="30000" dirty="0" err="1">
                <a:solidFill>
                  <a:schemeClr val="bg1"/>
                </a:solidFill>
              </a:rPr>
              <a:t>Alsulami</a:t>
            </a:r>
            <a:endParaRPr lang="ar-SA" sz="3300" b="1" baseline="30000" dirty="0">
              <a:solidFill>
                <a:schemeClr val="bg1"/>
              </a:solidFill>
            </a:endParaRPr>
          </a:p>
          <a:p>
            <a:pPr algn="r" rtl="1"/>
            <a:endParaRPr lang="ar-SA" sz="3300" b="1" baseline="30000" dirty="0">
              <a:solidFill>
                <a:schemeClr val="bg1"/>
              </a:solidFill>
            </a:endParaRPr>
          </a:p>
          <a:p>
            <a:pPr algn="r" rtl="1"/>
            <a:endParaRPr lang="ar-SA" sz="3300" b="1" baseline="30000" dirty="0">
              <a:solidFill>
                <a:schemeClr val="bg1"/>
              </a:solidFill>
            </a:endParaRPr>
          </a:p>
          <a:p>
            <a:pPr algn="r" rtl="1"/>
            <a:endParaRPr lang="ar-SA" sz="3300" b="1" baseline="30000" dirty="0">
              <a:solidFill>
                <a:schemeClr val="bg1"/>
              </a:solidFill>
            </a:endParaRPr>
          </a:p>
          <a:p>
            <a:pPr algn="r" rtl="1"/>
            <a:endParaRPr lang="ar-SA" sz="3300" b="1" baseline="30000" dirty="0">
              <a:solidFill>
                <a:schemeClr val="bg1"/>
              </a:solidFill>
            </a:endParaRPr>
          </a:p>
          <a:p>
            <a:pPr algn="r" rtl="1"/>
            <a:endParaRPr lang="ar-SA" sz="3300" b="1" baseline="30000" dirty="0">
              <a:solidFill>
                <a:schemeClr val="bg1"/>
              </a:solidFill>
            </a:endParaRPr>
          </a:p>
          <a:p>
            <a:pPr algn="r" rtl="1"/>
            <a:endParaRPr lang="ar-SA" sz="3300" b="1" baseline="30000" dirty="0">
              <a:solidFill>
                <a:schemeClr val="bg1"/>
              </a:solidFill>
            </a:endParaRPr>
          </a:p>
          <a:p>
            <a:pPr algn="r" rtl="1"/>
            <a:endParaRPr lang="ar-SA" sz="3300" b="1" dirty="0">
              <a:solidFill>
                <a:schemeClr val="bg1"/>
              </a:solidFill>
            </a:endParaRPr>
          </a:p>
        </p:txBody>
      </p:sp>
      <p:graphicFrame>
        <p:nvGraphicFramePr>
          <p:cNvPr id="14" name="Chart 13">
            <a:extLst>
              <a:ext uri="{FF2B5EF4-FFF2-40B4-BE49-F238E27FC236}">
                <a16:creationId xmlns:a16="http://schemas.microsoft.com/office/drawing/2014/main" id="{420D1AF9-6329-BFFC-8357-B80404FB85E8}"/>
              </a:ext>
              <a:ext uri="{147F2762-F138-4A5C-976F-8EAC2B608ADB}">
                <a16:predDERef xmlns:a16="http://schemas.microsoft.com/office/drawing/2014/main" pred="{970201A9-91CC-E8D9-BA4C-2842F1311716}"/>
              </a:ext>
            </a:extLst>
          </p:cNvPr>
          <p:cNvGraphicFramePr>
            <a:graphicFrameLocks/>
          </p:cNvGraphicFramePr>
          <p:nvPr>
            <p:extLst>
              <p:ext uri="{D42A27DB-BD31-4B8C-83A1-F6EECF244321}">
                <p14:modId xmlns:p14="http://schemas.microsoft.com/office/powerpoint/2010/main" val="1264149118"/>
              </p:ext>
            </p:extLst>
          </p:nvPr>
        </p:nvGraphicFramePr>
        <p:xfrm>
          <a:off x="445752" y="2131449"/>
          <a:ext cx="5241026" cy="34125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47829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cxnSp>
        <p:nvCxnSpPr>
          <p:cNvPr id="11" name="Straight Arrow Connector 10">
            <a:extLst>
              <a:ext uri="{FF2B5EF4-FFF2-40B4-BE49-F238E27FC236}">
                <a16:creationId xmlns:a16="http://schemas.microsoft.com/office/drawing/2014/main" id="{2571B239-9F8E-E96B-0FC3-120722765F93}"/>
              </a:ext>
            </a:extLst>
          </p:cNvPr>
          <p:cNvCxnSpPr>
            <a:cxnSpLocks/>
          </p:cNvCxnSpPr>
          <p:nvPr/>
        </p:nvCxnSpPr>
        <p:spPr>
          <a:xfrm>
            <a:off x="0" y="278455"/>
            <a:ext cx="12192000" cy="0"/>
          </a:xfrm>
          <a:prstGeom prst="straightConnector1">
            <a:avLst/>
          </a:prstGeom>
        </p:spPr>
        <p:style>
          <a:lnRef idx="2">
            <a:schemeClr val="accent6"/>
          </a:lnRef>
          <a:fillRef idx="0">
            <a:schemeClr val="accent6"/>
          </a:fillRef>
          <a:effectRef idx="1">
            <a:schemeClr val="accent6"/>
          </a:effectRef>
          <a:fontRef idx="minor">
            <a:schemeClr val="tx1"/>
          </a:fontRef>
        </p:style>
      </p:cxnSp>
      <p:cxnSp>
        <p:nvCxnSpPr>
          <p:cNvPr id="21" name="Straight Arrow Connector 20">
            <a:extLst>
              <a:ext uri="{FF2B5EF4-FFF2-40B4-BE49-F238E27FC236}">
                <a16:creationId xmlns:a16="http://schemas.microsoft.com/office/drawing/2014/main" id="{81309D47-C0D7-CBEC-2788-398442661553}"/>
              </a:ext>
            </a:extLst>
          </p:cNvPr>
          <p:cNvCxnSpPr>
            <a:cxnSpLocks/>
          </p:cNvCxnSpPr>
          <p:nvPr/>
        </p:nvCxnSpPr>
        <p:spPr>
          <a:xfrm>
            <a:off x="0" y="6579544"/>
            <a:ext cx="12192000" cy="0"/>
          </a:xfrm>
          <a:prstGeom prst="straightConnector1">
            <a:avLst/>
          </a:prstGeom>
        </p:spPr>
        <p:style>
          <a:lnRef idx="2">
            <a:schemeClr val="accent6"/>
          </a:lnRef>
          <a:fillRef idx="0">
            <a:schemeClr val="accent6"/>
          </a:fillRef>
          <a:effectRef idx="1">
            <a:schemeClr val="accent6"/>
          </a:effectRef>
          <a:fontRef idx="minor">
            <a:schemeClr val="tx1"/>
          </a:fontRef>
        </p:style>
      </p:cxnSp>
      <p:pic>
        <p:nvPicPr>
          <p:cNvPr id="3" name="Picture 2">
            <a:extLst>
              <a:ext uri="{FF2B5EF4-FFF2-40B4-BE49-F238E27FC236}">
                <a16:creationId xmlns:a16="http://schemas.microsoft.com/office/drawing/2014/main" id="{1EE6AC93-030A-E571-3C99-45D58864A2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39" y="278455"/>
            <a:ext cx="1757939" cy="1209262"/>
          </a:xfrm>
          <a:prstGeom prst="rect">
            <a:avLst/>
          </a:prstGeom>
        </p:spPr>
      </p:pic>
      <p:sp>
        <p:nvSpPr>
          <p:cNvPr id="4" name="TextBox 3">
            <a:extLst>
              <a:ext uri="{FF2B5EF4-FFF2-40B4-BE49-F238E27FC236}">
                <a16:creationId xmlns:a16="http://schemas.microsoft.com/office/drawing/2014/main" id="{B88CC6E9-7F6E-6877-CEB6-6AF14D6C4F15}"/>
              </a:ext>
            </a:extLst>
          </p:cNvPr>
          <p:cNvSpPr txBox="1"/>
          <p:nvPr/>
        </p:nvSpPr>
        <p:spPr>
          <a:xfrm>
            <a:off x="1876778" y="1276249"/>
            <a:ext cx="10091949" cy="4324261"/>
          </a:xfrm>
          <a:prstGeom prst="rect">
            <a:avLst/>
          </a:prstGeom>
          <a:noFill/>
          <a:ln>
            <a:noFill/>
          </a:ln>
        </p:spPr>
        <p:txBody>
          <a:bodyPr wrap="square" rtlCol="0">
            <a:spAutoFit/>
          </a:bodyPr>
          <a:lstStyle/>
          <a:p>
            <a:pPr algn="r" rtl="1"/>
            <a:r>
              <a:rPr lang="ar-SA" sz="3300" b="1" dirty="0">
                <a:solidFill>
                  <a:schemeClr val="bg1"/>
                </a:solidFill>
              </a:rPr>
              <a:t>الأكل السريع وغير الصحي يعد أحد مسببات السمنة، وضّحت دراسة مؤخرًا أن 91.3% من السعوديين يستهلكون الأكل السريع.</a:t>
            </a:r>
            <a:r>
              <a:rPr lang="ar-SA" sz="3300" b="1" baseline="30000" dirty="0">
                <a:solidFill>
                  <a:schemeClr val="bg1"/>
                </a:solidFill>
              </a:rPr>
              <a:t>٣</a:t>
            </a:r>
          </a:p>
          <a:p>
            <a:pPr algn="r" rtl="1"/>
            <a:r>
              <a:rPr lang="ar-SA" sz="3300" b="1" dirty="0">
                <a:solidFill>
                  <a:schemeClr val="bg1"/>
                </a:solidFill>
              </a:rPr>
              <a:t>وأن 39% من الأطفال فوق سن الثانية عشرة يأكلونه من ٢-٣ مرات في الأسبوع.</a:t>
            </a:r>
          </a:p>
          <a:p>
            <a:pPr algn="r" rtl="1"/>
            <a:endParaRPr lang="ar-SA" sz="3300" b="1" baseline="30000" dirty="0">
              <a:solidFill>
                <a:schemeClr val="bg1"/>
              </a:solidFill>
            </a:endParaRPr>
          </a:p>
          <a:p>
            <a:pPr algn="r" rtl="1"/>
            <a:endParaRPr lang="ar-SA" sz="3300" b="1" baseline="30000" dirty="0">
              <a:solidFill>
                <a:schemeClr val="bg1"/>
              </a:solidFill>
            </a:endParaRPr>
          </a:p>
          <a:p>
            <a:pPr algn="r" rtl="1"/>
            <a:endParaRPr lang="ar-SA" sz="3300" b="1" baseline="30000" dirty="0">
              <a:solidFill>
                <a:schemeClr val="bg1"/>
              </a:solidFill>
            </a:endParaRPr>
          </a:p>
          <a:p>
            <a:pPr algn="r" rtl="1"/>
            <a:endParaRPr lang="ar-SA" sz="3300" b="1" baseline="30000" dirty="0">
              <a:solidFill>
                <a:schemeClr val="bg1"/>
              </a:solidFill>
            </a:endParaRPr>
          </a:p>
          <a:p>
            <a:pPr algn="r" rtl="1"/>
            <a:endParaRPr lang="ar-SA" sz="3300" b="1" baseline="30000" dirty="0">
              <a:solidFill>
                <a:schemeClr val="bg1"/>
              </a:solidFill>
            </a:endParaRPr>
          </a:p>
          <a:p>
            <a:pPr algn="r" rtl="1"/>
            <a:endParaRPr lang="ar-SA" sz="3300" b="1" dirty="0">
              <a:solidFill>
                <a:schemeClr val="bg1"/>
              </a:solidFill>
            </a:endParaRPr>
          </a:p>
        </p:txBody>
      </p:sp>
      <p:sp>
        <p:nvSpPr>
          <p:cNvPr id="5" name="TextBox 4">
            <a:extLst>
              <a:ext uri="{FF2B5EF4-FFF2-40B4-BE49-F238E27FC236}">
                <a16:creationId xmlns:a16="http://schemas.microsoft.com/office/drawing/2014/main" id="{EC660E2D-7CE2-7F7A-E05C-46FEF268B5DB}"/>
              </a:ext>
            </a:extLst>
          </p:cNvPr>
          <p:cNvSpPr txBox="1"/>
          <p:nvPr/>
        </p:nvSpPr>
        <p:spPr>
          <a:xfrm>
            <a:off x="2100051" y="5825950"/>
            <a:ext cx="10091949" cy="3308598"/>
          </a:xfrm>
          <a:prstGeom prst="rect">
            <a:avLst/>
          </a:prstGeom>
          <a:noFill/>
          <a:ln>
            <a:noFill/>
          </a:ln>
        </p:spPr>
        <p:txBody>
          <a:bodyPr wrap="square" rtlCol="0">
            <a:spAutoFit/>
          </a:bodyPr>
          <a:lstStyle/>
          <a:p>
            <a:pPr algn="r" rtl="1"/>
            <a:r>
              <a:rPr lang="ar-SA" sz="3300" b="1" baseline="30000" dirty="0">
                <a:solidFill>
                  <a:schemeClr val="bg1"/>
                </a:solidFill>
              </a:rPr>
              <a:t>٣- </a:t>
            </a:r>
            <a:r>
              <a:rPr lang="en-US" sz="3300" b="1" baseline="30000" dirty="0">
                <a:solidFill>
                  <a:schemeClr val="bg1"/>
                </a:solidFill>
              </a:rPr>
              <a:t>Assessment of Fast and Junk Food Consumption and Addiction Among Saudi Population. National Descriptive Study 2020.SAMAR A. AMER</a:t>
            </a:r>
            <a:endParaRPr lang="ar-SA" sz="3300" b="1" baseline="30000" dirty="0">
              <a:solidFill>
                <a:schemeClr val="bg1"/>
              </a:solidFill>
            </a:endParaRPr>
          </a:p>
          <a:p>
            <a:pPr algn="r" rtl="1"/>
            <a:endParaRPr lang="ar-SA" sz="3300" b="1" baseline="30000" dirty="0">
              <a:solidFill>
                <a:schemeClr val="bg1"/>
              </a:solidFill>
            </a:endParaRPr>
          </a:p>
          <a:p>
            <a:pPr algn="r" rtl="1"/>
            <a:endParaRPr lang="ar-SA" sz="3300" b="1" baseline="30000" dirty="0">
              <a:solidFill>
                <a:schemeClr val="bg1"/>
              </a:solidFill>
            </a:endParaRPr>
          </a:p>
          <a:p>
            <a:pPr algn="r" rtl="1"/>
            <a:endParaRPr lang="ar-SA" sz="3300" b="1" baseline="30000" dirty="0">
              <a:solidFill>
                <a:schemeClr val="bg1"/>
              </a:solidFill>
            </a:endParaRPr>
          </a:p>
          <a:p>
            <a:pPr algn="r" rtl="1"/>
            <a:endParaRPr lang="ar-SA" sz="3300" b="1" baseline="30000" dirty="0">
              <a:solidFill>
                <a:schemeClr val="bg1"/>
              </a:solidFill>
            </a:endParaRPr>
          </a:p>
          <a:p>
            <a:pPr algn="r" rtl="1"/>
            <a:endParaRPr lang="ar-SA" sz="3300" b="1" baseline="30000" dirty="0">
              <a:solidFill>
                <a:schemeClr val="bg1"/>
              </a:solidFill>
            </a:endParaRPr>
          </a:p>
          <a:p>
            <a:pPr algn="r" rtl="1"/>
            <a:endParaRPr lang="ar-SA" sz="3300" b="1" baseline="30000" dirty="0">
              <a:solidFill>
                <a:schemeClr val="bg1"/>
              </a:solidFill>
            </a:endParaRPr>
          </a:p>
          <a:p>
            <a:pPr algn="r" rtl="1"/>
            <a:endParaRPr lang="ar-SA" sz="3300" b="1" dirty="0">
              <a:solidFill>
                <a:schemeClr val="bg1"/>
              </a:solidFill>
            </a:endParaRPr>
          </a:p>
        </p:txBody>
      </p:sp>
    </p:spTree>
    <p:extLst>
      <p:ext uri="{BB962C8B-B14F-4D97-AF65-F5344CB8AC3E}">
        <p14:creationId xmlns:p14="http://schemas.microsoft.com/office/powerpoint/2010/main" val="3866380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cxnSp>
        <p:nvCxnSpPr>
          <p:cNvPr id="11" name="Straight Arrow Connector 10">
            <a:extLst>
              <a:ext uri="{FF2B5EF4-FFF2-40B4-BE49-F238E27FC236}">
                <a16:creationId xmlns:a16="http://schemas.microsoft.com/office/drawing/2014/main" id="{2571B239-9F8E-E96B-0FC3-120722765F93}"/>
              </a:ext>
            </a:extLst>
          </p:cNvPr>
          <p:cNvCxnSpPr>
            <a:cxnSpLocks/>
          </p:cNvCxnSpPr>
          <p:nvPr/>
        </p:nvCxnSpPr>
        <p:spPr>
          <a:xfrm>
            <a:off x="0" y="278455"/>
            <a:ext cx="12192000" cy="0"/>
          </a:xfrm>
          <a:prstGeom prst="straightConnector1">
            <a:avLst/>
          </a:prstGeom>
        </p:spPr>
        <p:style>
          <a:lnRef idx="2">
            <a:schemeClr val="accent6"/>
          </a:lnRef>
          <a:fillRef idx="0">
            <a:schemeClr val="accent6"/>
          </a:fillRef>
          <a:effectRef idx="1">
            <a:schemeClr val="accent6"/>
          </a:effectRef>
          <a:fontRef idx="minor">
            <a:schemeClr val="tx1"/>
          </a:fontRef>
        </p:style>
      </p:cxnSp>
      <p:cxnSp>
        <p:nvCxnSpPr>
          <p:cNvPr id="21" name="Straight Arrow Connector 20">
            <a:extLst>
              <a:ext uri="{FF2B5EF4-FFF2-40B4-BE49-F238E27FC236}">
                <a16:creationId xmlns:a16="http://schemas.microsoft.com/office/drawing/2014/main" id="{81309D47-C0D7-CBEC-2788-398442661553}"/>
              </a:ext>
            </a:extLst>
          </p:cNvPr>
          <p:cNvCxnSpPr>
            <a:cxnSpLocks/>
          </p:cNvCxnSpPr>
          <p:nvPr/>
        </p:nvCxnSpPr>
        <p:spPr>
          <a:xfrm>
            <a:off x="0" y="6579544"/>
            <a:ext cx="12192000" cy="0"/>
          </a:xfrm>
          <a:prstGeom prst="straightConnector1">
            <a:avLst/>
          </a:prstGeom>
        </p:spPr>
        <p:style>
          <a:lnRef idx="2">
            <a:schemeClr val="accent6"/>
          </a:lnRef>
          <a:fillRef idx="0">
            <a:schemeClr val="accent6"/>
          </a:fillRef>
          <a:effectRef idx="1">
            <a:schemeClr val="accent6"/>
          </a:effectRef>
          <a:fontRef idx="minor">
            <a:schemeClr val="tx1"/>
          </a:fontRef>
        </p:style>
      </p:cxnSp>
      <p:pic>
        <p:nvPicPr>
          <p:cNvPr id="3" name="Picture 2">
            <a:extLst>
              <a:ext uri="{FF2B5EF4-FFF2-40B4-BE49-F238E27FC236}">
                <a16:creationId xmlns:a16="http://schemas.microsoft.com/office/drawing/2014/main" id="{1EE6AC93-030A-E571-3C99-45D58864A2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39" y="278455"/>
            <a:ext cx="1757939" cy="1209262"/>
          </a:xfrm>
          <a:prstGeom prst="rect">
            <a:avLst/>
          </a:prstGeom>
        </p:spPr>
      </p:pic>
      <p:sp>
        <p:nvSpPr>
          <p:cNvPr id="4" name="TextBox 3">
            <a:extLst>
              <a:ext uri="{FF2B5EF4-FFF2-40B4-BE49-F238E27FC236}">
                <a16:creationId xmlns:a16="http://schemas.microsoft.com/office/drawing/2014/main" id="{B88CC6E9-7F6E-6877-CEB6-6AF14D6C4F15}"/>
              </a:ext>
            </a:extLst>
          </p:cNvPr>
          <p:cNvSpPr txBox="1"/>
          <p:nvPr/>
        </p:nvSpPr>
        <p:spPr>
          <a:xfrm>
            <a:off x="5418667" y="1026717"/>
            <a:ext cx="6378224" cy="1615827"/>
          </a:xfrm>
          <a:prstGeom prst="rect">
            <a:avLst/>
          </a:prstGeom>
          <a:noFill/>
          <a:ln>
            <a:noFill/>
          </a:ln>
        </p:spPr>
        <p:txBody>
          <a:bodyPr wrap="square" rtlCol="0">
            <a:spAutoFit/>
          </a:bodyPr>
          <a:lstStyle/>
          <a:p>
            <a:pPr algn="r" rtl="1"/>
            <a:r>
              <a:rPr lang="ar-SA" sz="3300" b="1" dirty="0">
                <a:solidFill>
                  <a:schemeClr val="bg1"/>
                </a:solidFill>
              </a:rPr>
              <a:t>نخلص من الدراسات والاحصائيات السابقة إلى أن هناك ٣ سمات سلبية رئيسة في أسلوب غذاء المجتمع السعودي:</a:t>
            </a:r>
          </a:p>
        </p:txBody>
      </p:sp>
      <p:graphicFrame>
        <p:nvGraphicFramePr>
          <p:cNvPr id="14" name="Diagram 13">
            <a:extLst>
              <a:ext uri="{FF2B5EF4-FFF2-40B4-BE49-F238E27FC236}">
                <a16:creationId xmlns:a16="http://schemas.microsoft.com/office/drawing/2014/main" id="{7F00E025-F4E8-8A13-7893-429CBCA3391D}"/>
              </a:ext>
            </a:extLst>
          </p:cNvPr>
          <p:cNvGraphicFramePr/>
          <p:nvPr>
            <p:extLst>
              <p:ext uri="{D42A27DB-BD31-4B8C-83A1-F6EECF244321}">
                <p14:modId xmlns:p14="http://schemas.microsoft.com/office/powerpoint/2010/main" val="3743614752"/>
              </p:ext>
            </p:extLst>
          </p:nvPr>
        </p:nvGraphicFramePr>
        <p:xfrm>
          <a:off x="-995875" y="1910079"/>
          <a:ext cx="7771509" cy="46107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Diagram 14">
            <a:extLst>
              <a:ext uri="{FF2B5EF4-FFF2-40B4-BE49-F238E27FC236}">
                <a16:creationId xmlns:a16="http://schemas.microsoft.com/office/drawing/2014/main" id="{FE7FEFBC-B164-032E-A14C-B6BE3525BA6D}"/>
              </a:ext>
            </a:extLst>
          </p:cNvPr>
          <p:cNvGraphicFramePr/>
          <p:nvPr>
            <p:extLst>
              <p:ext uri="{D42A27DB-BD31-4B8C-83A1-F6EECF244321}">
                <p14:modId xmlns:p14="http://schemas.microsoft.com/office/powerpoint/2010/main" val="3644906055"/>
              </p:ext>
            </p:extLst>
          </p:nvPr>
        </p:nvGraphicFramePr>
        <p:xfrm>
          <a:off x="5320632" y="2321724"/>
          <a:ext cx="1350692" cy="299991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943333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cxnSp>
        <p:nvCxnSpPr>
          <p:cNvPr id="11" name="Straight Arrow Connector 10">
            <a:extLst>
              <a:ext uri="{FF2B5EF4-FFF2-40B4-BE49-F238E27FC236}">
                <a16:creationId xmlns:a16="http://schemas.microsoft.com/office/drawing/2014/main" id="{2571B239-9F8E-E96B-0FC3-120722765F93}"/>
              </a:ext>
            </a:extLst>
          </p:cNvPr>
          <p:cNvCxnSpPr>
            <a:cxnSpLocks/>
          </p:cNvCxnSpPr>
          <p:nvPr/>
        </p:nvCxnSpPr>
        <p:spPr>
          <a:xfrm>
            <a:off x="0" y="278455"/>
            <a:ext cx="12192000" cy="0"/>
          </a:xfrm>
          <a:prstGeom prst="straightConnector1">
            <a:avLst/>
          </a:prstGeom>
        </p:spPr>
        <p:style>
          <a:lnRef idx="2">
            <a:schemeClr val="accent6"/>
          </a:lnRef>
          <a:fillRef idx="0">
            <a:schemeClr val="accent6"/>
          </a:fillRef>
          <a:effectRef idx="1">
            <a:schemeClr val="accent6"/>
          </a:effectRef>
          <a:fontRef idx="minor">
            <a:schemeClr val="tx1"/>
          </a:fontRef>
        </p:style>
      </p:cxnSp>
      <p:cxnSp>
        <p:nvCxnSpPr>
          <p:cNvPr id="21" name="Straight Arrow Connector 20">
            <a:extLst>
              <a:ext uri="{FF2B5EF4-FFF2-40B4-BE49-F238E27FC236}">
                <a16:creationId xmlns:a16="http://schemas.microsoft.com/office/drawing/2014/main" id="{81309D47-C0D7-CBEC-2788-398442661553}"/>
              </a:ext>
            </a:extLst>
          </p:cNvPr>
          <p:cNvCxnSpPr>
            <a:cxnSpLocks/>
          </p:cNvCxnSpPr>
          <p:nvPr/>
        </p:nvCxnSpPr>
        <p:spPr>
          <a:xfrm>
            <a:off x="0" y="6579544"/>
            <a:ext cx="12192000" cy="0"/>
          </a:xfrm>
          <a:prstGeom prst="straightConnector1">
            <a:avLst/>
          </a:prstGeom>
        </p:spPr>
        <p:style>
          <a:lnRef idx="2">
            <a:schemeClr val="accent6"/>
          </a:lnRef>
          <a:fillRef idx="0">
            <a:schemeClr val="accent6"/>
          </a:fillRef>
          <a:effectRef idx="1">
            <a:schemeClr val="accent6"/>
          </a:effectRef>
          <a:fontRef idx="minor">
            <a:schemeClr val="tx1"/>
          </a:fontRef>
        </p:style>
      </p:cxnSp>
      <p:pic>
        <p:nvPicPr>
          <p:cNvPr id="3" name="Picture 2">
            <a:extLst>
              <a:ext uri="{FF2B5EF4-FFF2-40B4-BE49-F238E27FC236}">
                <a16:creationId xmlns:a16="http://schemas.microsoft.com/office/drawing/2014/main" id="{1EE6AC93-030A-E571-3C99-45D58864A2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39" y="278455"/>
            <a:ext cx="1757939" cy="1209262"/>
          </a:xfrm>
          <a:prstGeom prst="rect">
            <a:avLst/>
          </a:prstGeom>
        </p:spPr>
      </p:pic>
      <p:sp>
        <p:nvSpPr>
          <p:cNvPr id="4" name="TextBox 3">
            <a:extLst>
              <a:ext uri="{FF2B5EF4-FFF2-40B4-BE49-F238E27FC236}">
                <a16:creationId xmlns:a16="http://schemas.microsoft.com/office/drawing/2014/main" id="{B88CC6E9-7F6E-6877-CEB6-6AF14D6C4F15}"/>
              </a:ext>
            </a:extLst>
          </p:cNvPr>
          <p:cNvSpPr txBox="1"/>
          <p:nvPr/>
        </p:nvSpPr>
        <p:spPr>
          <a:xfrm>
            <a:off x="1143000" y="1026717"/>
            <a:ext cx="10653891" cy="5647700"/>
          </a:xfrm>
          <a:prstGeom prst="rect">
            <a:avLst/>
          </a:prstGeom>
          <a:noFill/>
          <a:ln>
            <a:noFill/>
          </a:ln>
        </p:spPr>
        <p:txBody>
          <a:bodyPr wrap="square" rtlCol="0">
            <a:spAutoFit/>
          </a:bodyPr>
          <a:lstStyle/>
          <a:p>
            <a:pPr algn="r" rtl="1"/>
            <a:r>
              <a:rPr lang="ar-SA" sz="4000" b="1" dirty="0">
                <a:solidFill>
                  <a:schemeClr val="bg1"/>
                </a:solidFill>
              </a:rPr>
              <a:t>العوائق والفرص أمام عادات الأكل الصحي</a:t>
            </a:r>
          </a:p>
          <a:p>
            <a:pPr algn="r" rtl="1"/>
            <a:endParaRPr lang="ar-SA" sz="4000" b="1" dirty="0">
              <a:solidFill>
                <a:schemeClr val="bg1"/>
              </a:solidFill>
            </a:endParaRPr>
          </a:p>
          <a:p>
            <a:pPr algn="r" rtl="1"/>
            <a:r>
              <a:rPr lang="ar-SA" sz="3100" b="1" dirty="0">
                <a:solidFill>
                  <a:schemeClr val="bg1"/>
                </a:solidFill>
              </a:rPr>
              <a:t>العوائق:</a:t>
            </a:r>
          </a:p>
          <a:p>
            <a:pPr algn="r" rtl="1"/>
            <a:r>
              <a:rPr lang="ar-SA" sz="3100" dirty="0">
                <a:solidFill>
                  <a:schemeClr val="bg1"/>
                </a:solidFill>
              </a:rPr>
              <a:t>- يعد دخل المجتمع السعودي مرتفعًا، مما يعني قدرة شرائية واستهلاكية أعلى.</a:t>
            </a:r>
          </a:p>
          <a:p>
            <a:pPr algn="r" rtl="1"/>
            <a:r>
              <a:rPr lang="ar-SA" sz="3100" dirty="0">
                <a:solidFill>
                  <a:schemeClr val="bg1"/>
                </a:solidFill>
              </a:rPr>
              <a:t>- انتشار وسهولة الوصول للأطعمة غير الصحية ومطاعم الأكل السريع.</a:t>
            </a:r>
          </a:p>
          <a:p>
            <a:pPr algn="r" rtl="1"/>
            <a:r>
              <a:rPr lang="ar-SA" sz="3100" dirty="0">
                <a:solidFill>
                  <a:schemeClr val="bg1"/>
                </a:solidFill>
              </a:rPr>
              <a:t>- ارتفاع أسعار الأكل الصحّي.</a:t>
            </a:r>
          </a:p>
          <a:p>
            <a:pPr algn="r" rtl="1"/>
            <a:r>
              <a:rPr lang="ar-SA" sz="3100" b="1" dirty="0">
                <a:solidFill>
                  <a:schemeClr val="bg1"/>
                </a:solidFill>
              </a:rPr>
              <a:t>الفرص:</a:t>
            </a:r>
          </a:p>
          <a:p>
            <a:pPr algn="r" rtl="1"/>
            <a:r>
              <a:rPr lang="ar-SA" sz="3100" dirty="0">
                <a:solidFill>
                  <a:schemeClr val="bg1"/>
                </a:solidFill>
              </a:rPr>
              <a:t>- الاهتمام المتزايد بالصحة وأساليب الحياة الصحية.</a:t>
            </a:r>
          </a:p>
          <a:p>
            <a:pPr algn="r" rtl="1"/>
            <a:r>
              <a:rPr lang="ar-SA" sz="3100" dirty="0">
                <a:solidFill>
                  <a:schemeClr val="bg1"/>
                </a:solidFill>
              </a:rPr>
              <a:t>- وجود أطباق ثقافية متوازنة وصحية يمكن أن تحلّ بديلًا عن أنواع الغذاء غير الصحي.</a:t>
            </a:r>
          </a:p>
          <a:p>
            <a:pPr algn="r" rtl="1"/>
            <a:endParaRPr lang="ar-SA" sz="3300" b="1" dirty="0">
              <a:solidFill>
                <a:schemeClr val="bg1"/>
              </a:solidFill>
            </a:endParaRPr>
          </a:p>
        </p:txBody>
      </p:sp>
      <p:graphicFrame>
        <p:nvGraphicFramePr>
          <p:cNvPr id="15" name="Diagram 14">
            <a:extLst>
              <a:ext uri="{FF2B5EF4-FFF2-40B4-BE49-F238E27FC236}">
                <a16:creationId xmlns:a16="http://schemas.microsoft.com/office/drawing/2014/main" id="{FE7FEFBC-B164-032E-A14C-B6BE3525BA6D}"/>
              </a:ext>
            </a:extLst>
          </p:cNvPr>
          <p:cNvGraphicFramePr/>
          <p:nvPr>
            <p:extLst>
              <p:ext uri="{D42A27DB-BD31-4B8C-83A1-F6EECF244321}">
                <p14:modId xmlns:p14="http://schemas.microsoft.com/office/powerpoint/2010/main" val="4124485101"/>
              </p:ext>
            </p:extLst>
          </p:nvPr>
        </p:nvGraphicFramePr>
        <p:xfrm>
          <a:off x="5320632" y="2321724"/>
          <a:ext cx="1350692" cy="29999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9740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8ABBF9C-6105-8F15-3B11-23DAC90B9FF0}"/>
              </a:ext>
            </a:extLst>
          </p:cNvPr>
          <p:cNvSpPr txBox="1"/>
          <p:nvPr/>
        </p:nvSpPr>
        <p:spPr>
          <a:xfrm>
            <a:off x="276936" y="2147702"/>
            <a:ext cx="11638127" cy="2308324"/>
          </a:xfrm>
          <a:prstGeom prst="rect">
            <a:avLst/>
          </a:prstGeom>
          <a:noFill/>
          <a:ln>
            <a:noFill/>
          </a:ln>
        </p:spPr>
        <p:txBody>
          <a:bodyPr wrap="square" rtlCol="0">
            <a:spAutoFit/>
          </a:bodyPr>
          <a:lstStyle/>
          <a:p>
            <a:pPr algn="ctr"/>
            <a:r>
              <a:rPr lang="ar-SA" sz="8600" b="1" dirty="0">
                <a:solidFill>
                  <a:schemeClr val="bg1"/>
                </a:solidFill>
              </a:rPr>
              <a:t>الرؤية</a:t>
            </a:r>
            <a:endParaRPr lang="ar-SA" sz="2400" b="1" dirty="0">
              <a:solidFill>
                <a:schemeClr val="bg1"/>
              </a:solidFill>
            </a:endParaRPr>
          </a:p>
          <a:p>
            <a:pPr algn="ctr"/>
            <a:r>
              <a:rPr lang="ar-SA" sz="5500" dirty="0">
                <a:solidFill>
                  <a:schemeClr val="bg1"/>
                </a:solidFill>
              </a:rPr>
              <a:t>أهداف رؤية ٢٠٣٠</a:t>
            </a:r>
          </a:p>
        </p:txBody>
      </p:sp>
      <p:cxnSp>
        <p:nvCxnSpPr>
          <p:cNvPr id="11" name="Straight Arrow Connector 10">
            <a:extLst>
              <a:ext uri="{FF2B5EF4-FFF2-40B4-BE49-F238E27FC236}">
                <a16:creationId xmlns:a16="http://schemas.microsoft.com/office/drawing/2014/main" id="{2571B239-9F8E-E96B-0FC3-120722765F93}"/>
              </a:ext>
            </a:extLst>
          </p:cNvPr>
          <p:cNvCxnSpPr>
            <a:cxnSpLocks/>
          </p:cNvCxnSpPr>
          <p:nvPr/>
        </p:nvCxnSpPr>
        <p:spPr>
          <a:xfrm>
            <a:off x="-98778" y="163810"/>
            <a:ext cx="12290778" cy="0"/>
          </a:xfrm>
          <a:prstGeom prst="straightConnector1">
            <a:avLst/>
          </a:prstGeom>
        </p:spPr>
        <p:style>
          <a:lnRef idx="2">
            <a:schemeClr val="accent6"/>
          </a:lnRef>
          <a:fillRef idx="0">
            <a:schemeClr val="accent6"/>
          </a:fillRef>
          <a:effectRef idx="1">
            <a:schemeClr val="accent6"/>
          </a:effectRef>
          <a:fontRef idx="minor">
            <a:schemeClr val="tx1"/>
          </a:fontRef>
        </p:style>
      </p:cxnSp>
      <p:cxnSp>
        <p:nvCxnSpPr>
          <p:cNvPr id="21" name="Straight Arrow Connector 20">
            <a:extLst>
              <a:ext uri="{FF2B5EF4-FFF2-40B4-BE49-F238E27FC236}">
                <a16:creationId xmlns:a16="http://schemas.microsoft.com/office/drawing/2014/main" id="{81309D47-C0D7-CBEC-2788-398442661553}"/>
              </a:ext>
            </a:extLst>
          </p:cNvPr>
          <p:cNvCxnSpPr>
            <a:cxnSpLocks/>
          </p:cNvCxnSpPr>
          <p:nvPr/>
        </p:nvCxnSpPr>
        <p:spPr>
          <a:xfrm>
            <a:off x="0" y="6579544"/>
            <a:ext cx="12192000" cy="0"/>
          </a:xfrm>
          <a:prstGeom prst="straightConnector1">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852241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cxnSp>
        <p:nvCxnSpPr>
          <p:cNvPr id="11" name="Straight Arrow Connector 10">
            <a:extLst>
              <a:ext uri="{FF2B5EF4-FFF2-40B4-BE49-F238E27FC236}">
                <a16:creationId xmlns:a16="http://schemas.microsoft.com/office/drawing/2014/main" id="{2571B239-9F8E-E96B-0FC3-120722765F93}"/>
              </a:ext>
            </a:extLst>
          </p:cNvPr>
          <p:cNvCxnSpPr>
            <a:cxnSpLocks/>
          </p:cNvCxnSpPr>
          <p:nvPr/>
        </p:nvCxnSpPr>
        <p:spPr>
          <a:xfrm>
            <a:off x="0" y="278455"/>
            <a:ext cx="12192000" cy="0"/>
          </a:xfrm>
          <a:prstGeom prst="straightConnector1">
            <a:avLst/>
          </a:prstGeom>
        </p:spPr>
        <p:style>
          <a:lnRef idx="2">
            <a:schemeClr val="accent6"/>
          </a:lnRef>
          <a:fillRef idx="0">
            <a:schemeClr val="accent6"/>
          </a:fillRef>
          <a:effectRef idx="1">
            <a:schemeClr val="accent6"/>
          </a:effectRef>
          <a:fontRef idx="minor">
            <a:schemeClr val="tx1"/>
          </a:fontRef>
        </p:style>
      </p:cxnSp>
      <p:cxnSp>
        <p:nvCxnSpPr>
          <p:cNvPr id="21" name="Straight Arrow Connector 20">
            <a:extLst>
              <a:ext uri="{FF2B5EF4-FFF2-40B4-BE49-F238E27FC236}">
                <a16:creationId xmlns:a16="http://schemas.microsoft.com/office/drawing/2014/main" id="{81309D47-C0D7-CBEC-2788-398442661553}"/>
              </a:ext>
            </a:extLst>
          </p:cNvPr>
          <p:cNvCxnSpPr>
            <a:cxnSpLocks/>
          </p:cNvCxnSpPr>
          <p:nvPr/>
        </p:nvCxnSpPr>
        <p:spPr>
          <a:xfrm>
            <a:off x="0" y="6579544"/>
            <a:ext cx="12192000" cy="0"/>
          </a:xfrm>
          <a:prstGeom prst="straightConnector1">
            <a:avLst/>
          </a:prstGeom>
        </p:spPr>
        <p:style>
          <a:lnRef idx="2">
            <a:schemeClr val="accent6"/>
          </a:lnRef>
          <a:fillRef idx="0">
            <a:schemeClr val="accent6"/>
          </a:fillRef>
          <a:effectRef idx="1">
            <a:schemeClr val="accent6"/>
          </a:effectRef>
          <a:fontRef idx="minor">
            <a:schemeClr val="tx1"/>
          </a:fontRef>
        </p:style>
      </p:cxnSp>
      <p:pic>
        <p:nvPicPr>
          <p:cNvPr id="3" name="Picture 2">
            <a:extLst>
              <a:ext uri="{FF2B5EF4-FFF2-40B4-BE49-F238E27FC236}">
                <a16:creationId xmlns:a16="http://schemas.microsoft.com/office/drawing/2014/main" id="{1EE6AC93-030A-E571-3C99-45D58864A2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39" y="278455"/>
            <a:ext cx="1757939" cy="1209262"/>
          </a:xfrm>
          <a:prstGeom prst="rect">
            <a:avLst/>
          </a:prstGeom>
        </p:spPr>
      </p:pic>
      <p:sp>
        <p:nvSpPr>
          <p:cNvPr id="4" name="TextBox 3">
            <a:extLst>
              <a:ext uri="{FF2B5EF4-FFF2-40B4-BE49-F238E27FC236}">
                <a16:creationId xmlns:a16="http://schemas.microsoft.com/office/drawing/2014/main" id="{B88CC6E9-7F6E-6877-CEB6-6AF14D6C4F15}"/>
              </a:ext>
            </a:extLst>
          </p:cNvPr>
          <p:cNvSpPr txBox="1"/>
          <p:nvPr/>
        </p:nvSpPr>
        <p:spPr>
          <a:xfrm>
            <a:off x="5901573" y="1043731"/>
            <a:ext cx="5844504" cy="4770537"/>
          </a:xfrm>
          <a:prstGeom prst="rect">
            <a:avLst/>
          </a:prstGeom>
          <a:noFill/>
          <a:ln>
            <a:noFill/>
          </a:ln>
        </p:spPr>
        <p:txBody>
          <a:bodyPr wrap="square" rtlCol="0">
            <a:spAutoFit/>
          </a:bodyPr>
          <a:lstStyle/>
          <a:p>
            <a:pPr algn="r" rtl="1"/>
            <a:endParaRPr lang="ar-SA" sz="2400" b="1" dirty="0">
              <a:solidFill>
                <a:schemeClr val="bg1"/>
              </a:solidFill>
            </a:endParaRPr>
          </a:p>
          <a:p>
            <a:pPr algn="r" rtl="1"/>
            <a:endParaRPr lang="ar-SA" sz="2400" b="1" baseline="30000" dirty="0">
              <a:solidFill>
                <a:schemeClr val="bg1"/>
              </a:solidFill>
            </a:endParaRPr>
          </a:p>
          <a:p>
            <a:pPr algn="r" rtl="1"/>
            <a:r>
              <a:rPr lang="ar-SA" sz="2400" b="1" i="0" u="none" strike="noStrike" dirty="0">
                <a:solidFill>
                  <a:schemeClr val="bg1"/>
                </a:solidFill>
                <a:effectLst/>
              </a:rPr>
              <a:t>يعد الرقي بمجتمع حيوي أحد الركائز الثلاث لرؤية ٢٠٣٠</a:t>
            </a:r>
          </a:p>
          <a:p>
            <a:pPr algn="r" rtl="1"/>
            <a:r>
              <a:rPr lang="ar-SA" sz="2400" b="0" i="0" u="none" strike="noStrike" dirty="0">
                <a:solidFill>
                  <a:schemeClr val="bg1"/>
                </a:solidFill>
                <a:effectLst/>
              </a:rPr>
              <a:t>يأتي تعزيز الوقاية ضد المخاطر الصحية بصفته هدفًا استراتيجيًا هامًا لضمان بناء مجتمع حيوي وفقَا للرؤية وبرنامج تحول القطاع الصحي.</a:t>
            </a:r>
            <a:r>
              <a:rPr lang="ar-SA" sz="2400" dirty="0">
                <a:solidFill>
                  <a:schemeClr val="bg1"/>
                </a:solidFill>
              </a:rPr>
              <a:t> </a:t>
            </a:r>
            <a:r>
              <a:rPr lang="ar-SA" sz="2400" b="0" i="0" u="none" strike="noStrike" dirty="0">
                <a:solidFill>
                  <a:schemeClr val="bg1"/>
                </a:solidFill>
                <a:effectLst/>
              </a:rPr>
              <a:t>يقع الغذاء الصحي تحت مظلة البعد الاستراتيجي (صحة أفضل) ضمن خطة عمل الرؤية وبرامج التحول الوطني للغذاء الصحي. وتشمل تطلعات البرنامج ارتفاع متوسط العمر المتوقع في المملكة من 75 إلى 80 سنة، وتخفيف الأعباء الصحية التي تفرضها أمراض مثل مرض السكري وأمراض القلب والأوعية الدموية.</a:t>
            </a:r>
          </a:p>
          <a:p>
            <a:pPr algn="r" rtl="1"/>
            <a:endParaRPr lang="ar-SA" sz="2400" b="0" i="0" u="none" strike="noStrike" dirty="0">
              <a:solidFill>
                <a:schemeClr val="bg1"/>
              </a:solidFill>
              <a:effectLst/>
            </a:endParaRPr>
          </a:p>
        </p:txBody>
      </p:sp>
      <p:pic>
        <p:nvPicPr>
          <p:cNvPr id="2" name="Picture 1">
            <a:extLst>
              <a:ext uri="{FF2B5EF4-FFF2-40B4-BE49-F238E27FC236}">
                <a16:creationId xmlns:a16="http://schemas.microsoft.com/office/drawing/2014/main" id="{97A427CD-420A-CF51-B711-D00AAA2411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11157"/>
            <a:ext cx="5486400" cy="3138607"/>
          </a:xfrm>
          <a:prstGeom prst="ellipse">
            <a:avLst/>
          </a:prstGeom>
          <a:ln>
            <a:noFill/>
          </a:ln>
          <a:effectLst>
            <a:softEdge rad="112500"/>
          </a:effectLst>
        </p:spPr>
      </p:pic>
    </p:spTree>
    <p:extLst>
      <p:ext uri="{BB962C8B-B14F-4D97-AF65-F5344CB8AC3E}">
        <p14:creationId xmlns:p14="http://schemas.microsoft.com/office/powerpoint/2010/main" val="3816307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cxnSp>
        <p:nvCxnSpPr>
          <p:cNvPr id="11" name="Straight Arrow Connector 10">
            <a:extLst>
              <a:ext uri="{FF2B5EF4-FFF2-40B4-BE49-F238E27FC236}">
                <a16:creationId xmlns:a16="http://schemas.microsoft.com/office/drawing/2014/main" id="{2571B239-9F8E-E96B-0FC3-120722765F93}"/>
              </a:ext>
            </a:extLst>
          </p:cNvPr>
          <p:cNvCxnSpPr>
            <a:cxnSpLocks/>
          </p:cNvCxnSpPr>
          <p:nvPr/>
        </p:nvCxnSpPr>
        <p:spPr>
          <a:xfrm>
            <a:off x="0" y="278455"/>
            <a:ext cx="12192000" cy="0"/>
          </a:xfrm>
          <a:prstGeom prst="straightConnector1">
            <a:avLst/>
          </a:prstGeom>
        </p:spPr>
        <p:style>
          <a:lnRef idx="2">
            <a:schemeClr val="accent6"/>
          </a:lnRef>
          <a:fillRef idx="0">
            <a:schemeClr val="accent6"/>
          </a:fillRef>
          <a:effectRef idx="1">
            <a:schemeClr val="accent6"/>
          </a:effectRef>
          <a:fontRef idx="minor">
            <a:schemeClr val="tx1"/>
          </a:fontRef>
        </p:style>
      </p:cxnSp>
      <p:cxnSp>
        <p:nvCxnSpPr>
          <p:cNvPr id="21" name="Straight Arrow Connector 20">
            <a:extLst>
              <a:ext uri="{FF2B5EF4-FFF2-40B4-BE49-F238E27FC236}">
                <a16:creationId xmlns:a16="http://schemas.microsoft.com/office/drawing/2014/main" id="{81309D47-C0D7-CBEC-2788-398442661553}"/>
              </a:ext>
            </a:extLst>
          </p:cNvPr>
          <p:cNvCxnSpPr>
            <a:cxnSpLocks/>
          </p:cNvCxnSpPr>
          <p:nvPr/>
        </p:nvCxnSpPr>
        <p:spPr>
          <a:xfrm>
            <a:off x="0" y="6579544"/>
            <a:ext cx="12192000" cy="0"/>
          </a:xfrm>
          <a:prstGeom prst="straightConnector1">
            <a:avLst/>
          </a:prstGeom>
        </p:spPr>
        <p:style>
          <a:lnRef idx="2">
            <a:schemeClr val="accent6"/>
          </a:lnRef>
          <a:fillRef idx="0">
            <a:schemeClr val="accent6"/>
          </a:fillRef>
          <a:effectRef idx="1">
            <a:schemeClr val="accent6"/>
          </a:effectRef>
          <a:fontRef idx="minor">
            <a:schemeClr val="tx1"/>
          </a:fontRef>
        </p:style>
      </p:cxnSp>
      <p:pic>
        <p:nvPicPr>
          <p:cNvPr id="3" name="Picture 2">
            <a:extLst>
              <a:ext uri="{FF2B5EF4-FFF2-40B4-BE49-F238E27FC236}">
                <a16:creationId xmlns:a16="http://schemas.microsoft.com/office/drawing/2014/main" id="{1EE6AC93-030A-E571-3C99-45D58864A2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39" y="278455"/>
            <a:ext cx="1757939" cy="1209262"/>
          </a:xfrm>
          <a:prstGeom prst="rect">
            <a:avLst/>
          </a:prstGeom>
        </p:spPr>
      </p:pic>
      <p:sp>
        <p:nvSpPr>
          <p:cNvPr id="4" name="TextBox 3">
            <a:extLst>
              <a:ext uri="{FF2B5EF4-FFF2-40B4-BE49-F238E27FC236}">
                <a16:creationId xmlns:a16="http://schemas.microsoft.com/office/drawing/2014/main" id="{B88CC6E9-7F6E-6877-CEB6-6AF14D6C4F15}"/>
              </a:ext>
            </a:extLst>
          </p:cNvPr>
          <p:cNvSpPr txBox="1"/>
          <p:nvPr/>
        </p:nvSpPr>
        <p:spPr>
          <a:xfrm>
            <a:off x="5668093" y="609289"/>
            <a:ext cx="5844504" cy="6247864"/>
          </a:xfrm>
          <a:prstGeom prst="rect">
            <a:avLst/>
          </a:prstGeom>
          <a:noFill/>
          <a:ln>
            <a:noFill/>
          </a:ln>
        </p:spPr>
        <p:txBody>
          <a:bodyPr wrap="square" rtlCol="0">
            <a:spAutoFit/>
          </a:bodyPr>
          <a:lstStyle/>
          <a:p>
            <a:pPr algn="r" rtl="1"/>
            <a:endParaRPr lang="ar-SA" sz="2400" b="1" dirty="0">
              <a:solidFill>
                <a:schemeClr val="bg1"/>
              </a:solidFill>
            </a:endParaRPr>
          </a:p>
          <a:p>
            <a:pPr algn="r" rtl="1"/>
            <a:endParaRPr lang="ar-SA" sz="2400" b="1" baseline="30000" dirty="0">
              <a:solidFill>
                <a:schemeClr val="bg1"/>
              </a:solidFill>
            </a:endParaRPr>
          </a:p>
          <a:p>
            <a:pPr algn="r" rtl="1"/>
            <a:endParaRPr lang="ar-SA" sz="2400" dirty="0">
              <a:solidFill>
                <a:schemeClr val="bg1"/>
              </a:solidFill>
            </a:endParaRPr>
          </a:p>
          <a:p>
            <a:pPr algn="r" rtl="1"/>
            <a:r>
              <a:rPr lang="ar-SA" sz="2400" b="1" i="0" u="none" strike="noStrike" dirty="0">
                <a:solidFill>
                  <a:schemeClr val="bg1"/>
                </a:solidFill>
                <a:effectLst/>
              </a:rPr>
              <a:t>تعمل وزارة الصحة وفقًا لنموذج الرؤية والمحور الاستراتيجي </a:t>
            </a:r>
            <a:r>
              <a:rPr lang="ar-SA" sz="2400" b="1" dirty="0">
                <a:solidFill>
                  <a:schemeClr val="bg1"/>
                </a:solidFill>
              </a:rPr>
              <a:t>وأهدافه في</a:t>
            </a:r>
            <a:r>
              <a:rPr lang="ar-SA" sz="2400" b="1" i="0" u="none" strike="noStrike" dirty="0">
                <a:solidFill>
                  <a:schemeClr val="bg1"/>
                </a:solidFill>
                <a:effectLst/>
              </a:rPr>
              <a:t>:</a:t>
            </a:r>
          </a:p>
          <a:p>
            <a:pPr algn="r" rtl="1"/>
            <a:endParaRPr lang="ar-SA" sz="2400" b="1" i="0" u="none" strike="noStrike" dirty="0">
              <a:solidFill>
                <a:schemeClr val="bg1"/>
              </a:solidFill>
              <a:effectLst/>
            </a:endParaRPr>
          </a:p>
          <a:p>
            <a:pPr algn="r" rtl="1"/>
            <a:r>
              <a:rPr lang="ar-SA" sz="2400" b="1" i="0" u="none" strike="noStrike" dirty="0">
                <a:solidFill>
                  <a:schemeClr val="bg1"/>
                </a:solidFill>
                <a:effectLst/>
              </a:rPr>
              <a:t>١- تعزيز الصحة العامة والوقاية من الأمراض.</a:t>
            </a:r>
          </a:p>
          <a:p>
            <a:pPr algn="r" rtl="1"/>
            <a:r>
              <a:rPr lang="ar-SA" sz="2400" b="1" i="0" u="none" strike="noStrike" dirty="0">
                <a:solidFill>
                  <a:schemeClr val="bg1"/>
                </a:solidFill>
                <a:effectLst/>
              </a:rPr>
              <a:t>٢- تطوير السياسات المتعلقة بالمقومات الأساسية للصحة العامة.</a:t>
            </a:r>
          </a:p>
          <a:p>
            <a:pPr algn="r" rtl="1"/>
            <a:r>
              <a:rPr lang="ar-SA" sz="2400" b="1" i="0" u="none" strike="noStrike" dirty="0">
                <a:solidFill>
                  <a:schemeClr val="bg1"/>
                </a:solidFill>
                <a:effectLst/>
              </a:rPr>
              <a:t>٣- والارتقاء بنمط الحياة الصحية، والصحة الوقائية، والتعزيز والتثقيف الصحي من أجل حياة صحية رفيعة ومجتمع راقٍ.</a:t>
            </a:r>
          </a:p>
          <a:p>
            <a:pPr algn="r" rtl="1"/>
            <a:endParaRPr lang="ar-SA" sz="2400" b="1" dirty="0">
              <a:solidFill>
                <a:schemeClr val="bg1"/>
              </a:solidFill>
            </a:endParaRPr>
          </a:p>
          <a:p>
            <a:pPr algn="r" rtl="1"/>
            <a:r>
              <a:rPr lang="ar-SA" sz="2400" b="1" i="0" u="none" strike="noStrike" dirty="0">
                <a:solidFill>
                  <a:schemeClr val="bg1"/>
                </a:solidFill>
                <a:effectLst/>
              </a:rPr>
              <a:t>تتضمن مؤشرات الأداء التأثير على السكان ومدى تطبيق</a:t>
            </a:r>
            <a:r>
              <a:rPr lang="en-GB" sz="2400" b="1" i="0" u="none" strike="noStrike" dirty="0">
                <a:solidFill>
                  <a:schemeClr val="bg1"/>
                </a:solidFill>
                <a:effectLst/>
              </a:rPr>
              <a:t> </a:t>
            </a:r>
            <a:r>
              <a:rPr lang="ar-SA" sz="2400" b="1" i="0" u="none" strike="noStrike" dirty="0">
                <a:solidFill>
                  <a:schemeClr val="bg1"/>
                </a:solidFill>
                <a:effectLst/>
              </a:rPr>
              <a:t>سياسات التوعية والتثقيف. </a:t>
            </a:r>
          </a:p>
          <a:p>
            <a:pPr algn="r" rtl="1"/>
            <a:endParaRPr lang="ar-SA" sz="2400" b="0" i="0" u="none" strike="noStrike" dirty="0">
              <a:solidFill>
                <a:schemeClr val="bg1"/>
              </a:solidFill>
              <a:effectLst/>
            </a:endParaRPr>
          </a:p>
          <a:p>
            <a:pPr algn="r" rtl="1"/>
            <a:endParaRPr lang="ar-SA" sz="2400" b="1" i="0" u="none" strike="noStrike" dirty="0">
              <a:solidFill>
                <a:schemeClr val="bg1"/>
              </a:solidFill>
              <a:effectLst/>
            </a:endParaRPr>
          </a:p>
        </p:txBody>
      </p:sp>
      <p:sp>
        <p:nvSpPr>
          <p:cNvPr id="7" name="Rectangle 6">
            <a:extLst>
              <a:ext uri="{FF2B5EF4-FFF2-40B4-BE49-F238E27FC236}">
                <a16:creationId xmlns:a16="http://schemas.microsoft.com/office/drawing/2014/main" id="{466242B8-F803-99C3-DEBA-D7DCBA11411E}"/>
              </a:ext>
            </a:extLst>
          </p:cNvPr>
          <p:cNvSpPr/>
          <p:nvPr/>
        </p:nvSpPr>
        <p:spPr>
          <a:xfrm>
            <a:off x="679403" y="2719779"/>
            <a:ext cx="3398710" cy="33987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A"/>
          </a:p>
        </p:txBody>
      </p:sp>
      <p:pic>
        <p:nvPicPr>
          <p:cNvPr id="5" name="Picture 4">
            <a:extLst>
              <a:ext uri="{FF2B5EF4-FFF2-40B4-BE49-F238E27FC236}">
                <a16:creationId xmlns:a16="http://schemas.microsoft.com/office/drawing/2014/main" id="{65D9FE22-DE65-E67E-F62C-5827AEB4C5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514" y="2949166"/>
            <a:ext cx="3026932" cy="2746881"/>
          </a:xfrm>
          <a:prstGeom prst="rect">
            <a:avLst/>
          </a:prstGeom>
        </p:spPr>
      </p:pic>
    </p:spTree>
    <p:extLst>
      <p:ext uri="{BB962C8B-B14F-4D97-AF65-F5344CB8AC3E}">
        <p14:creationId xmlns:p14="http://schemas.microsoft.com/office/powerpoint/2010/main" val="1448814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8ABBF9C-6105-8F15-3B11-23DAC90B9FF0}"/>
              </a:ext>
            </a:extLst>
          </p:cNvPr>
          <p:cNvSpPr txBox="1"/>
          <p:nvPr/>
        </p:nvSpPr>
        <p:spPr>
          <a:xfrm>
            <a:off x="1030111" y="1058061"/>
            <a:ext cx="10880399" cy="4524315"/>
          </a:xfrm>
          <a:prstGeom prst="rect">
            <a:avLst/>
          </a:prstGeom>
          <a:noFill/>
          <a:ln>
            <a:noFill/>
          </a:ln>
        </p:spPr>
        <p:txBody>
          <a:bodyPr wrap="square" rtlCol="0">
            <a:spAutoFit/>
          </a:bodyPr>
          <a:lstStyle/>
          <a:p>
            <a:pPr algn="r"/>
            <a:r>
              <a:rPr lang="ar-SA" sz="2800" b="1" dirty="0">
                <a:solidFill>
                  <a:schemeClr val="bg1"/>
                </a:solidFill>
              </a:rPr>
              <a:t>توضيح لما نعنيه بنمط الغذاء الصحّي:</a:t>
            </a:r>
          </a:p>
          <a:p>
            <a:pPr algn="r"/>
            <a:endParaRPr lang="ar-SA" sz="2800" b="1" dirty="0">
              <a:solidFill>
                <a:schemeClr val="bg1"/>
              </a:solidFill>
            </a:endParaRPr>
          </a:p>
          <a:p>
            <a:pPr algn="r"/>
            <a:r>
              <a:rPr lang="ar-SA" sz="2800" dirty="0">
                <a:solidFill>
                  <a:schemeClr val="bg1"/>
                </a:solidFill>
              </a:rPr>
              <a:t>كمية ونوعية ما يستهلكه الفرد من طعام أو شراب والممارسات التي ترتبط به، حيث يكون ما سبق وفقًا لمعايير محددة أشارت إليها نتائج دراسات علمية متواترة. كما أن الالتزام بمعايير الغذاء التي خلصت إليها الدراسات ليست بالضرورة النمط الوحيد المناسب للفرد فهناك عوامل ومتغيرات جغرافية، جينية، وثقافية وغيرها ترتبط بالغذاء. </a:t>
            </a:r>
          </a:p>
          <a:p>
            <a:pPr algn="r"/>
            <a:endParaRPr lang="ar-SA" sz="6000" b="1" dirty="0">
              <a:solidFill>
                <a:schemeClr val="bg1"/>
              </a:solidFill>
            </a:endParaRPr>
          </a:p>
          <a:p>
            <a:pPr algn="r"/>
            <a:endParaRPr lang="en-SA" sz="6000" b="1" dirty="0">
              <a:solidFill>
                <a:schemeClr val="bg1"/>
              </a:solidFill>
            </a:endParaRPr>
          </a:p>
        </p:txBody>
      </p:sp>
      <p:cxnSp>
        <p:nvCxnSpPr>
          <p:cNvPr id="11" name="Straight Arrow Connector 10">
            <a:extLst>
              <a:ext uri="{FF2B5EF4-FFF2-40B4-BE49-F238E27FC236}">
                <a16:creationId xmlns:a16="http://schemas.microsoft.com/office/drawing/2014/main" id="{2571B239-9F8E-E96B-0FC3-120722765F93}"/>
              </a:ext>
            </a:extLst>
          </p:cNvPr>
          <p:cNvCxnSpPr>
            <a:cxnSpLocks/>
          </p:cNvCxnSpPr>
          <p:nvPr/>
        </p:nvCxnSpPr>
        <p:spPr>
          <a:xfrm>
            <a:off x="0" y="278455"/>
            <a:ext cx="12192000" cy="0"/>
          </a:xfrm>
          <a:prstGeom prst="straightConnector1">
            <a:avLst/>
          </a:prstGeom>
        </p:spPr>
        <p:style>
          <a:lnRef idx="2">
            <a:schemeClr val="accent6"/>
          </a:lnRef>
          <a:fillRef idx="0">
            <a:schemeClr val="accent6"/>
          </a:fillRef>
          <a:effectRef idx="1">
            <a:schemeClr val="accent6"/>
          </a:effectRef>
          <a:fontRef idx="minor">
            <a:schemeClr val="tx1"/>
          </a:fontRef>
        </p:style>
      </p:cxnSp>
      <p:cxnSp>
        <p:nvCxnSpPr>
          <p:cNvPr id="21" name="Straight Arrow Connector 20">
            <a:extLst>
              <a:ext uri="{FF2B5EF4-FFF2-40B4-BE49-F238E27FC236}">
                <a16:creationId xmlns:a16="http://schemas.microsoft.com/office/drawing/2014/main" id="{81309D47-C0D7-CBEC-2788-398442661553}"/>
              </a:ext>
            </a:extLst>
          </p:cNvPr>
          <p:cNvCxnSpPr>
            <a:cxnSpLocks/>
          </p:cNvCxnSpPr>
          <p:nvPr/>
        </p:nvCxnSpPr>
        <p:spPr>
          <a:xfrm>
            <a:off x="0" y="6579544"/>
            <a:ext cx="12192000" cy="0"/>
          </a:xfrm>
          <a:prstGeom prst="straightConnector1">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103041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8ABBF9C-6105-8F15-3B11-23DAC90B9FF0}"/>
              </a:ext>
            </a:extLst>
          </p:cNvPr>
          <p:cNvSpPr txBox="1"/>
          <p:nvPr/>
        </p:nvSpPr>
        <p:spPr>
          <a:xfrm>
            <a:off x="276936" y="2147702"/>
            <a:ext cx="11638127" cy="2308324"/>
          </a:xfrm>
          <a:prstGeom prst="rect">
            <a:avLst/>
          </a:prstGeom>
          <a:noFill/>
          <a:ln>
            <a:noFill/>
          </a:ln>
        </p:spPr>
        <p:txBody>
          <a:bodyPr wrap="square" rtlCol="0">
            <a:spAutoFit/>
          </a:bodyPr>
          <a:lstStyle/>
          <a:p>
            <a:pPr algn="ctr"/>
            <a:r>
              <a:rPr lang="ar-SA" sz="8600" b="1" dirty="0">
                <a:solidFill>
                  <a:schemeClr val="bg1"/>
                </a:solidFill>
              </a:rPr>
              <a:t>بين ما تمّ تحقيقه والتطلعّات</a:t>
            </a:r>
            <a:endParaRPr lang="ar-SA" sz="2400" b="1" dirty="0">
              <a:solidFill>
                <a:schemeClr val="bg1"/>
              </a:solidFill>
            </a:endParaRPr>
          </a:p>
          <a:p>
            <a:pPr algn="ctr"/>
            <a:r>
              <a:rPr lang="ar-SA" sz="5500" dirty="0">
                <a:solidFill>
                  <a:schemeClr val="bg1"/>
                </a:solidFill>
              </a:rPr>
              <a:t>مقارنات ورؤى</a:t>
            </a:r>
          </a:p>
        </p:txBody>
      </p:sp>
      <p:cxnSp>
        <p:nvCxnSpPr>
          <p:cNvPr id="11" name="Straight Arrow Connector 10">
            <a:extLst>
              <a:ext uri="{FF2B5EF4-FFF2-40B4-BE49-F238E27FC236}">
                <a16:creationId xmlns:a16="http://schemas.microsoft.com/office/drawing/2014/main" id="{2571B239-9F8E-E96B-0FC3-120722765F93}"/>
              </a:ext>
            </a:extLst>
          </p:cNvPr>
          <p:cNvCxnSpPr>
            <a:cxnSpLocks/>
          </p:cNvCxnSpPr>
          <p:nvPr/>
        </p:nvCxnSpPr>
        <p:spPr>
          <a:xfrm>
            <a:off x="-98778" y="163810"/>
            <a:ext cx="12290778" cy="0"/>
          </a:xfrm>
          <a:prstGeom prst="straightConnector1">
            <a:avLst/>
          </a:prstGeom>
        </p:spPr>
        <p:style>
          <a:lnRef idx="2">
            <a:schemeClr val="accent6"/>
          </a:lnRef>
          <a:fillRef idx="0">
            <a:schemeClr val="accent6"/>
          </a:fillRef>
          <a:effectRef idx="1">
            <a:schemeClr val="accent6"/>
          </a:effectRef>
          <a:fontRef idx="minor">
            <a:schemeClr val="tx1"/>
          </a:fontRef>
        </p:style>
      </p:cxnSp>
      <p:cxnSp>
        <p:nvCxnSpPr>
          <p:cNvPr id="21" name="Straight Arrow Connector 20">
            <a:extLst>
              <a:ext uri="{FF2B5EF4-FFF2-40B4-BE49-F238E27FC236}">
                <a16:creationId xmlns:a16="http://schemas.microsoft.com/office/drawing/2014/main" id="{81309D47-C0D7-CBEC-2788-398442661553}"/>
              </a:ext>
            </a:extLst>
          </p:cNvPr>
          <p:cNvCxnSpPr>
            <a:cxnSpLocks/>
          </p:cNvCxnSpPr>
          <p:nvPr/>
        </p:nvCxnSpPr>
        <p:spPr>
          <a:xfrm>
            <a:off x="0" y="6579544"/>
            <a:ext cx="12192000" cy="0"/>
          </a:xfrm>
          <a:prstGeom prst="straightConnector1">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069614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cxnSp>
        <p:nvCxnSpPr>
          <p:cNvPr id="11" name="Straight Arrow Connector 10">
            <a:extLst>
              <a:ext uri="{FF2B5EF4-FFF2-40B4-BE49-F238E27FC236}">
                <a16:creationId xmlns:a16="http://schemas.microsoft.com/office/drawing/2014/main" id="{2571B239-9F8E-E96B-0FC3-120722765F93}"/>
              </a:ext>
            </a:extLst>
          </p:cNvPr>
          <p:cNvCxnSpPr>
            <a:cxnSpLocks/>
          </p:cNvCxnSpPr>
          <p:nvPr/>
        </p:nvCxnSpPr>
        <p:spPr>
          <a:xfrm>
            <a:off x="0" y="278455"/>
            <a:ext cx="12192000" cy="0"/>
          </a:xfrm>
          <a:prstGeom prst="straightConnector1">
            <a:avLst/>
          </a:prstGeom>
        </p:spPr>
        <p:style>
          <a:lnRef idx="2">
            <a:schemeClr val="accent6"/>
          </a:lnRef>
          <a:fillRef idx="0">
            <a:schemeClr val="accent6"/>
          </a:fillRef>
          <a:effectRef idx="1">
            <a:schemeClr val="accent6"/>
          </a:effectRef>
          <a:fontRef idx="minor">
            <a:schemeClr val="tx1"/>
          </a:fontRef>
        </p:style>
      </p:cxnSp>
      <p:cxnSp>
        <p:nvCxnSpPr>
          <p:cNvPr id="21" name="Straight Arrow Connector 20">
            <a:extLst>
              <a:ext uri="{FF2B5EF4-FFF2-40B4-BE49-F238E27FC236}">
                <a16:creationId xmlns:a16="http://schemas.microsoft.com/office/drawing/2014/main" id="{81309D47-C0D7-CBEC-2788-398442661553}"/>
              </a:ext>
            </a:extLst>
          </p:cNvPr>
          <p:cNvCxnSpPr>
            <a:cxnSpLocks/>
          </p:cNvCxnSpPr>
          <p:nvPr/>
        </p:nvCxnSpPr>
        <p:spPr>
          <a:xfrm>
            <a:off x="0" y="6579544"/>
            <a:ext cx="12192000" cy="0"/>
          </a:xfrm>
          <a:prstGeom prst="straightConnector1">
            <a:avLst/>
          </a:prstGeom>
        </p:spPr>
        <p:style>
          <a:lnRef idx="2">
            <a:schemeClr val="accent6"/>
          </a:lnRef>
          <a:fillRef idx="0">
            <a:schemeClr val="accent6"/>
          </a:fillRef>
          <a:effectRef idx="1">
            <a:schemeClr val="accent6"/>
          </a:effectRef>
          <a:fontRef idx="minor">
            <a:schemeClr val="tx1"/>
          </a:fontRef>
        </p:style>
      </p:cxnSp>
      <p:pic>
        <p:nvPicPr>
          <p:cNvPr id="3" name="Picture 2">
            <a:extLst>
              <a:ext uri="{FF2B5EF4-FFF2-40B4-BE49-F238E27FC236}">
                <a16:creationId xmlns:a16="http://schemas.microsoft.com/office/drawing/2014/main" id="{1EE6AC93-030A-E571-3C99-45D58864A2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39" y="278455"/>
            <a:ext cx="1757939" cy="1209262"/>
          </a:xfrm>
          <a:prstGeom prst="rect">
            <a:avLst/>
          </a:prstGeom>
        </p:spPr>
      </p:pic>
      <p:sp>
        <p:nvSpPr>
          <p:cNvPr id="4" name="TextBox 3">
            <a:extLst>
              <a:ext uri="{FF2B5EF4-FFF2-40B4-BE49-F238E27FC236}">
                <a16:creationId xmlns:a16="http://schemas.microsoft.com/office/drawing/2014/main" id="{B88CC6E9-7F6E-6877-CEB6-6AF14D6C4F15}"/>
              </a:ext>
            </a:extLst>
          </p:cNvPr>
          <p:cNvSpPr txBox="1"/>
          <p:nvPr/>
        </p:nvSpPr>
        <p:spPr>
          <a:xfrm>
            <a:off x="3002345" y="531136"/>
            <a:ext cx="8748841" cy="3293209"/>
          </a:xfrm>
          <a:prstGeom prst="rect">
            <a:avLst/>
          </a:prstGeom>
          <a:noFill/>
          <a:ln>
            <a:noFill/>
          </a:ln>
        </p:spPr>
        <p:txBody>
          <a:bodyPr wrap="square" rtlCol="0">
            <a:spAutoFit/>
          </a:bodyPr>
          <a:lstStyle/>
          <a:p>
            <a:pPr algn="r" rtl="1"/>
            <a:endParaRPr lang="ar-SA" sz="2400" b="1" dirty="0">
              <a:solidFill>
                <a:schemeClr val="bg1"/>
              </a:solidFill>
            </a:endParaRPr>
          </a:p>
          <a:p>
            <a:pPr algn="r" rtl="1"/>
            <a:endParaRPr lang="ar-SA" sz="2400" b="1" baseline="30000" dirty="0">
              <a:solidFill>
                <a:schemeClr val="bg1"/>
              </a:solidFill>
            </a:endParaRPr>
          </a:p>
          <a:p>
            <a:pPr algn="r" rtl="1"/>
            <a:endParaRPr lang="ar-SA" sz="2400" dirty="0">
              <a:solidFill>
                <a:schemeClr val="bg1"/>
              </a:solidFill>
            </a:endParaRPr>
          </a:p>
          <a:p>
            <a:pPr algn="r" rtl="1"/>
            <a:r>
              <a:rPr lang="ar-SA" sz="3000" b="1" dirty="0">
                <a:solidFill>
                  <a:schemeClr val="bg1"/>
                </a:solidFill>
              </a:rPr>
              <a:t>سنستعرض الإجراءات الملموسة التي قامت بها وزارة الصحة حتى الآن فيما يتعلق بالتحولات الصحية والتواصل من أجل تشجيع عادات غذاء صحيّة وتحقيق أهدافها</a:t>
            </a:r>
          </a:p>
          <a:p>
            <a:pPr algn="r" rtl="1"/>
            <a:endParaRPr lang="ar-SA" sz="3000" b="0" i="0" u="none" strike="noStrike" dirty="0">
              <a:solidFill>
                <a:schemeClr val="bg1"/>
              </a:solidFill>
              <a:effectLst/>
            </a:endParaRPr>
          </a:p>
          <a:p>
            <a:pPr algn="r" rtl="1"/>
            <a:endParaRPr lang="ar-SA" sz="2400" b="1" i="0" u="none" strike="noStrike" dirty="0">
              <a:solidFill>
                <a:schemeClr val="bg1"/>
              </a:solidFill>
              <a:effectLst/>
            </a:endParaRPr>
          </a:p>
        </p:txBody>
      </p:sp>
      <p:sp>
        <p:nvSpPr>
          <p:cNvPr id="6" name="TextBox 5">
            <a:extLst>
              <a:ext uri="{FF2B5EF4-FFF2-40B4-BE49-F238E27FC236}">
                <a16:creationId xmlns:a16="http://schemas.microsoft.com/office/drawing/2014/main" id="{49927B45-5CBC-15C2-6D7A-E5AF13EC231D}"/>
              </a:ext>
            </a:extLst>
          </p:cNvPr>
          <p:cNvSpPr txBox="1"/>
          <p:nvPr/>
        </p:nvSpPr>
        <p:spPr>
          <a:xfrm>
            <a:off x="564444" y="2725098"/>
            <a:ext cx="8215988" cy="2759730"/>
          </a:xfrm>
          <a:prstGeom prst="rect">
            <a:avLst/>
          </a:prstGeom>
          <a:noFill/>
          <a:ln>
            <a:noFill/>
          </a:ln>
        </p:spPr>
        <p:txBody>
          <a:bodyPr wrap="square" rtlCol="0">
            <a:spAutoFit/>
          </a:bodyPr>
          <a:lstStyle/>
          <a:p>
            <a:pPr algn="r" rtl="1"/>
            <a:endParaRPr lang="ar-SA" sz="2000" b="1" dirty="0">
              <a:solidFill>
                <a:schemeClr val="bg1"/>
              </a:solidFill>
            </a:endParaRPr>
          </a:p>
          <a:p>
            <a:pPr algn="r" rtl="1"/>
            <a:endParaRPr lang="ar-SA" sz="2000" b="1" baseline="30000" dirty="0">
              <a:solidFill>
                <a:schemeClr val="bg1"/>
              </a:solidFill>
            </a:endParaRPr>
          </a:p>
          <a:p>
            <a:pPr algn="r" rtl="1"/>
            <a:endParaRPr lang="ar-SA" sz="2000" dirty="0">
              <a:solidFill>
                <a:schemeClr val="bg1"/>
              </a:solidFill>
            </a:endParaRPr>
          </a:p>
          <a:p>
            <a:pPr algn="r" rtl="1"/>
            <a:r>
              <a:rPr lang="ar-SA" sz="2000" b="1" i="0" u="none" strike="noStrike" dirty="0">
                <a:solidFill>
                  <a:schemeClr val="bg1"/>
                </a:solidFill>
                <a:effectLst/>
              </a:rPr>
              <a:t>١- عرض المعلومات الغذائية في مؤسسات الأغذية والمشروبات</a:t>
            </a:r>
          </a:p>
          <a:p>
            <a:pPr algn="r" rtl="1"/>
            <a:endParaRPr lang="ar-SA" sz="2000" b="1" dirty="0">
              <a:solidFill>
                <a:schemeClr val="bg1"/>
              </a:solidFill>
            </a:endParaRPr>
          </a:p>
          <a:p>
            <a:pPr algn="r" rtl="1"/>
            <a:r>
              <a:rPr lang="ar-SA" sz="2000" i="0" u="none" strike="noStrike" dirty="0">
                <a:solidFill>
                  <a:schemeClr val="bg1"/>
                </a:solidFill>
                <a:effectLst/>
              </a:rPr>
              <a:t>لتمكين الأفراد من اتخاذ قرارات صحية عند تناول الطعام خارج المنزل، دعت الهيئة العامة للغذاء والدواء جميع المؤسسات الغذائية في المملكة العربية السعودية (المطاعم والفنادق والمقاهي) في عام 2017 إلى عرض معلومات السعرات الحرارية في قوائم الطعام الخاصة بها، وتوفير التركيبات الغذائية لوجباتها لكل صنف.</a:t>
            </a:r>
            <a:endParaRPr lang="ar-SA" sz="2000" b="1" i="0" u="none" strike="noStrike" dirty="0">
              <a:solidFill>
                <a:schemeClr val="bg1"/>
              </a:solidFill>
              <a:effectLst/>
            </a:endParaRPr>
          </a:p>
        </p:txBody>
      </p:sp>
    </p:spTree>
    <p:extLst>
      <p:ext uri="{BB962C8B-B14F-4D97-AF65-F5344CB8AC3E}">
        <p14:creationId xmlns:p14="http://schemas.microsoft.com/office/powerpoint/2010/main" val="800686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cxnSp>
        <p:nvCxnSpPr>
          <p:cNvPr id="11" name="Straight Arrow Connector 10">
            <a:extLst>
              <a:ext uri="{FF2B5EF4-FFF2-40B4-BE49-F238E27FC236}">
                <a16:creationId xmlns:a16="http://schemas.microsoft.com/office/drawing/2014/main" id="{2571B239-9F8E-E96B-0FC3-120722765F93}"/>
              </a:ext>
            </a:extLst>
          </p:cNvPr>
          <p:cNvCxnSpPr>
            <a:cxnSpLocks/>
          </p:cNvCxnSpPr>
          <p:nvPr/>
        </p:nvCxnSpPr>
        <p:spPr>
          <a:xfrm>
            <a:off x="0" y="278455"/>
            <a:ext cx="12192000" cy="0"/>
          </a:xfrm>
          <a:prstGeom prst="straightConnector1">
            <a:avLst/>
          </a:prstGeom>
        </p:spPr>
        <p:style>
          <a:lnRef idx="2">
            <a:schemeClr val="accent6"/>
          </a:lnRef>
          <a:fillRef idx="0">
            <a:schemeClr val="accent6"/>
          </a:fillRef>
          <a:effectRef idx="1">
            <a:schemeClr val="accent6"/>
          </a:effectRef>
          <a:fontRef idx="minor">
            <a:schemeClr val="tx1"/>
          </a:fontRef>
        </p:style>
      </p:cxnSp>
      <p:cxnSp>
        <p:nvCxnSpPr>
          <p:cNvPr id="21" name="Straight Arrow Connector 20">
            <a:extLst>
              <a:ext uri="{FF2B5EF4-FFF2-40B4-BE49-F238E27FC236}">
                <a16:creationId xmlns:a16="http://schemas.microsoft.com/office/drawing/2014/main" id="{81309D47-C0D7-CBEC-2788-398442661553}"/>
              </a:ext>
            </a:extLst>
          </p:cNvPr>
          <p:cNvCxnSpPr>
            <a:cxnSpLocks/>
          </p:cNvCxnSpPr>
          <p:nvPr/>
        </p:nvCxnSpPr>
        <p:spPr>
          <a:xfrm>
            <a:off x="0" y="6579544"/>
            <a:ext cx="12192000" cy="0"/>
          </a:xfrm>
          <a:prstGeom prst="straightConnector1">
            <a:avLst/>
          </a:prstGeom>
        </p:spPr>
        <p:style>
          <a:lnRef idx="2">
            <a:schemeClr val="accent6"/>
          </a:lnRef>
          <a:fillRef idx="0">
            <a:schemeClr val="accent6"/>
          </a:fillRef>
          <a:effectRef idx="1">
            <a:schemeClr val="accent6"/>
          </a:effectRef>
          <a:fontRef idx="minor">
            <a:schemeClr val="tx1"/>
          </a:fontRef>
        </p:style>
      </p:cxnSp>
      <p:pic>
        <p:nvPicPr>
          <p:cNvPr id="3" name="Picture 2">
            <a:extLst>
              <a:ext uri="{FF2B5EF4-FFF2-40B4-BE49-F238E27FC236}">
                <a16:creationId xmlns:a16="http://schemas.microsoft.com/office/drawing/2014/main" id="{1EE6AC93-030A-E571-3C99-45D58864A2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39" y="278455"/>
            <a:ext cx="1757939" cy="1209262"/>
          </a:xfrm>
          <a:prstGeom prst="rect">
            <a:avLst/>
          </a:prstGeom>
        </p:spPr>
      </p:pic>
      <p:sp>
        <p:nvSpPr>
          <p:cNvPr id="6" name="TextBox 5">
            <a:extLst>
              <a:ext uri="{FF2B5EF4-FFF2-40B4-BE49-F238E27FC236}">
                <a16:creationId xmlns:a16="http://schemas.microsoft.com/office/drawing/2014/main" id="{49927B45-5CBC-15C2-6D7A-E5AF13EC231D}"/>
              </a:ext>
            </a:extLst>
          </p:cNvPr>
          <p:cNvSpPr txBox="1"/>
          <p:nvPr/>
        </p:nvSpPr>
        <p:spPr>
          <a:xfrm>
            <a:off x="3414889" y="2979468"/>
            <a:ext cx="8215988" cy="1938992"/>
          </a:xfrm>
          <a:prstGeom prst="rect">
            <a:avLst/>
          </a:prstGeom>
          <a:noFill/>
          <a:ln>
            <a:noFill/>
          </a:ln>
        </p:spPr>
        <p:txBody>
          <a:bodyPr wrap="square" rtlCol="0">
            <a:spAutoFit/>
          </a:bodyPr>
          <a:lstStyle/>
          <a:p>
            <a:pPr algn="r" rtl="1"/>
            <a:r>
              <a:rPr lang="ar-SA" sz="2000" b="1" dirty="0">
                <a:solidFill>
                  <a:schemeClr val="bg1"/>
                </a:solidFill>
              </a:rPr>
              <a:t>٢- وضع ملصقات التغذية على الجزء الأمامي والخلفي للعبوة</a:t>
            </a:r>
          </a:p>
          <a:p>
            <a:pPr algn="r" rtl="1"/>
            <a:endParaRPr lang="ar-SA" sz="2000" b="1" dirty="0">
              <a:solidFill>
                <a:schemeClr val="bg1"/>
              </a:solidFill>
            </a:endParaRPr>
          </a:p>
          <a:p>
            <a:pPr algn="r" rtl="1"/>
            <a:r>
              <a:rPr lang="ar-SA" sz="2000" dirty="0">
                <a:solidFill>
                  <a:schemeClr val="bg1"/>
                </a:solidFill>
              </a:rPr>
              <a:t>تيّمنًا ببلدان </a:t>
            </a:r>
            <a:r>
              <a:rPr lang="ar-SA" sz="2000" b="0" i="0" u="none" strike="noStrike" dirty="0">
                <a:solidFill>
                  <a:schemeClr val="bg1"/>
                </a:solidFill>
                <a:effectLst/>
              </a:rPr>
              <a:t>مثل الإكوادور، الدينمارك، النرويج، السويد وسنغافورة قامت هيئة الغذاء والدواء بوضع سياسات من أجل إضافة ملصقات على عبوات وأغلفة الغذاء توضح مدى كون الغذاء صحيًا. أغلفة الوجبات والمعلبات كانت على شكل إشارة المرور: الأحمر يعني غير صحي ويحتوي على كميات عالية من الصوديوم والسكر والدهون غير الصحية، الأصفر كمية معتدلة، والأخضر كمية منخفضة.</a:t>
            </a:r>
            <a:endParaRPr lang="ar-SA" sz="2000" i="0" u="none" strike="noStrike" dirty="0">
              <a:solidFill>
                <a:schemeClr val="bg1"/>
              </a:solidFill>
              <a:effectLst/>
            </a:endParaRPr>
          </a:p>
        </p:txBody>
      </p:sp>
    </p:spTree>
    <p:extLst>
      <p:ext uri="{BB962C8B-B14F-4D97-AF65-F5344CB8AC3E}">
        <p14:creationId xmlns:p14="http://schemas.microsoft.com/office/powerpoint/2010/main" val="2273863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cxnSp>
        <p:nvCxnSpPr>
          <p:cNvPr id="11" name="Straight Arrow Connector 10">
            <a:extLst>
              <a:ext uri="{FF2B5EF4-FFF2-40B4-BE49-F238E27FC236}">
                <a16:creationId xmlns:a16="http://schemas.microsoft.com/office/drawing/2014/main" id="{2571B239-9F8E-E96B-0FC3-120722765F93}"/>
              </a:ext>
            </a:extLst>
          </p:cNvPr>
          <p:cNvCxnSpPr>
            <a:cxnSpLocks/>
          </p:cNvCxnSpPr>
          <p:nvPr/>
        </p:nvCxnSpPr>
        <p:spPr>
          <a:xfrm>
            <a:off x="0" y="278455"/>
            <a:ext cx="12192000" cy="0"/>
          </a:xfrm>
          <a:prstGeom prst="straightConnector1">
            <a:avLst/>
          </a:prstGeom>
        </p:spPr>
        <p:style>
          <a:lnRef idx="2">
            <a:schemeClr val="accent6"/>
          </a:lnRef>
          <a:fillRef idx="0">
            <a:schemeClr val="accent6"/>
          </a:fillRef>
          <a:effectRef idx="1">
            <a:schemeClr val="accent6"/>
          </a:effectRef>
          <a:fontRef idx="minor">
            <a:schemeClr val="tx1"/>
          </a:fontRef>
        </p:style>
      </p:cxnSp>
      <p:cxnSp>
        <p:nvCxnSpPr>
          <p:cNvPr id="21" name="Straight Arrow Connector 20">
            <a:extLst>
              <a:ext uri="{FF2B5EF4-FFF2-40B4-BE49-F238E27FC236}">
                <a16:creationId xmlns:a16="http://schemas.microsoft.com/office/drawing/2014/main" id="{81309D47-C0D7-CBEC-2788-398442661553}"/>
              </a:ext>
            </a:extLst>
          </p:cNvPr>
          <p:cNvCxnSpPr>
            <a:cxnSpLocks/>
          </p:cNvCxnSpPr>
          <p:nvPr/>
        </p:nvCxnSpPr>
        <p:spPr>
          <a:xfrm>
            <a:off x="0" y="6579544"/>
            <a:ext cx="12192000" cy="0"/>
          </a:xfrm>
          <a:prstGeom prst="straightConnector1">
            <a:avLst/>
          </a:prstGeom>
        </p:spPr>
        <p:style>
          <a:lnRef idx="2">
            <a:schemeClr val="accent6"/>
          </a:lnRef>
          <a:fillRef idx="0">
            <a:schemeClr val="accent6"/>
          </a:fillRef>
          <a:effectRef idx="1">
            <a:schemeClr val="accent6"/>
          </a:effectRef>
          <a:fontRef idx="minor">
            <a:schemeClr val="tx1"/>
          </a:fontRef>
        </p:style>
      </p:cxnSp>
      <p:pic>
        <p:nvPicPr>
          <p:cNvPr id="3" name="Picture 2">
            <a:extLst>
              <a:ext uri="{FF2B5EF4-FFF2-40B4-BE49-F238E27FC236}">
                <a16:creationId xmlns:a16="http://schemas.microsoft.com/office/drawing/2014/main" id="{1EE6AC93-030A-E571-3C99-45D58864A2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39" y="278455"/>
            <a:ext cx="1757939" cy="1209262"/>
          </a:xfrm>
          <a:prstGeom prst="rect">
            <a:avLst/>
          </a:prstGeom>
        </p:spPr>
      </p:pic>
      <p:sp>
        <p:nvSpPr>
          <p:cNvPr id="6" name="TextBox 5">
            <a:extLst>
              <a:ext uri="{FF2B5EF4-FFF2-40B4-BE49-F238E27FC236}">
                <a16:creationId xmlns:a16="http://schemas.microsoft.com/office/drawing/2014/main" id="{49927B45-5CBC-15C2-6D7A-E5AF13EC231D}"/>
              </a:ext>
            </a:extLst>
          </p:cNvPr>
          <p:cNvSpPr txBox="1"/>
          <p:nvPr/>
        </p:nvSpPr>
        <p:spPr>
          <a:xfrm>
            <a:off x="1425222" y="2598467"/>
            <a:ext cx="8215988" cy="3477875"/>
          </a:xfrm>
          <a:prstGeom prst="rect">
            <a:avLst/>
          </a:prstGeom>
          <a:noFill/>
          <a:ln>
            <a:noFill/>
          </a:ln>
        </p:spPr>
        <p:txBody>
          <a:bodyPr wrap="square" rtlCol="0">
            <a:spAutoFit/>
          </a:bodyPr>
          <a:lstStyle/>
          <a:p>
            <a:pPr algn="r" rtl="1"/>
            <a:r>
              <a:rPr lang="ar-SA" sz="2000" b="1" dirty="0">
                <a:solidFill>
                  <a:schemeClr val="bg1"/>
                </a:solidFill>
              </a:rPr>
              <a:t>٣- حملات تثقيفية</a:t>
            </a:r>
          </a:p>
          <a:p>
            <a:pPr algn="r" rtl="1"/>
            <a:endParaRPr lang="ar-SA" sz="2000" b="1" dirty="0">
              <a:solidFill>
                <a:schemeClr val="bg1"/>
              </a:solidFill>
            </a:endParaRPr>
          </a:p>
          <a:p>
            <a:pPr algn="r" rtl="1"/>
            <a:r>
              <a:rPr lang="ar-SA" sz="2000" dirty="0">
                <a:solidFill>
                  <a:schemeClr val="bg1"/>
                </a:solidFill>
              </a:rPr>
              <a:t>أطلقت الهيئة العامة للغذاء والدواء العديد من الحملات التثقيفية، كجزء من برنامج التحول الصحي</a:t>
            </a:r>
            <a:r>
              <a:rPr lang="en-US" sz="2000" dirty="0">
                <a:solidFill>
                  <a:schemeClr val="bg1"/>
                </a:solidFill>
              </a:rPr>
              <a:t> </a:t>
            </a:r>
            <a:r>
              <a:rPr lang="ar-SA" sz="2000" dirty="0">
                <a:solidFill>
                  <a:schemeClr val="bg1"/>
                </a:solidFill>
              </a:rPr>
              <a:t>لتعزيز النظم الغذائية الصحية بين المستهلكين. مثل: استهداف المؤسسات الغذائية لتوفير المصادر الغذائية الصحية، وإدراج البدائل الصحية للحلويات في قوائم طعامهم. مبادرة أخرى هدفت إلى زيادة الوعي بالفوائد الصحية للأطعمة والمشروبات في مكان العمل وقد تضمنت مشاركة مواد التثقيف الغذائي والرسوم البيانية عبر البريد الإلكتروني وعلى الشاشات في الشركات. وركزت حملة أخرى على المؤسسات الغذائية التي تقدم خدمات التوصيل. وقد أدرجت حدًا للسعرات الحرارية والصوديوم والسكر المضاف وتركيبة الدهون الإجمالية للوجبات، بالإضافة إلى تقليل أحجام الوجبات. استهدفت هذه الحملة المستهلكين من خلال تصميم وتوزيع دليل للوجبات الصحية يسمح لهم بتقييم مدى صحة الوجبة من خلال مقارنة تركيبها بتوصيات منظمة الصحة العالمية.</a:t>
            </a:r>
            <a:endParaRPr lang="ar-SA" sz="2000" i="0" u="none" strike="noStrike" dirty="0">
              <a:solidFill>
                <a:schemeClr val="bg1"/>
              </a:solidFill>
              <a:effectLst/>
            </a:endParaRPr>
          </a:p>
        </p:txBody>
      </p:sp>
    </p:spTree>
    <p:extLst>
      <p:ext uri="{BB962C8B-B14F-4D97-AF65-F5344CB8AC3E}">
        <p14:creationId xmlns:p14="http://schemas.microsoft.com/office/powerpoint/2010/main" val="2964485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cxnSp>
        <p:nvCxnSpPr>
          <p:cNvPr id="11" name="Straight Arrow Connector 10">
            <a:extLst>
              <a:ext uri="{FF2B5EF4-FFF2-40B4-BE49-F238E27FC236}">
                <a16:creationId xmlns:a16="http://schemas.microsoft.com/office/drawing/2014/main" id="{2571B239-9F8E-E96B-0FC3-120722765F93}"/>
              </a:ext>
            </a:extLst>
          </p:cNvPr>
          <p:cNvCxnSpPr>
            <a:cxnSpLocks/>
          </p:cNvCxnSpPr>
          <p:nvPr/>
        </p:nvCxnSpPr>
        <p:spPr>
          <a:xfrm>
            <a:off x="0" y="278455"/>
            <a:ext cx="12192000" cy="0"/>
          </a:xfrm>
          <a:prstGeom prst="straightConnector1">
            <a:avLst/>
          </a:prstGeom>
        </p:spPr>
        <p:style>
          <a:lnRef idx="2">
            <a:schemeClr val="accent6"/>
          </a:lnRef>
          <a:fillRef idx="0">
            <a:schemeClr val="accent6"/>
          </a:fillRef>
          <a:effectRef idx="1">
            <a:schemeClr val="accent6"/>
          </a:effectRef>
          <a:fontRef idx="minor">
            <a:schemeClr val="tx1"/>
          </a:fontRef>
        </p:style>
      </p:cxnSp>
      <p:cxnSp>
        <p:nvCxnSpPr>
          <p:cNvPr id="21" name="Straight Arrow Connector 20">
            <a:extLst>
              <a:ext uri="{FF2B5EF4-FFF2-40B4-BE49-F238E27FC236}">
                <a16:creationId xmlns:a16="http://schemas.microsoft.com/office/drawing/2014/main" id="{81309D47-C0D7-CBEC-2788-398442661553}"/>
              </a:ext>
            </a:extLst>
          </p:cNvPr>
          <p:cNvCxnSpPr>
            <a:cxnSpLocks/>
          </p:cNvCxnSpPr>
          <p:nvPr/>
        </p:nvCxnSpPr>
        <p:spPr>
          <a:xfrm>
            <a:off x="0" y="6579544"/>
            <a:ext cx="12192000" cy="0"/>
          </a:xfrm>
          <a:prstGeom prst="straightConnector1">
            <a:avLst/>
          </a:prstGeom>
        </p:spPr>
        <p:style>
          <a:lnRef idx="2">
            <a:schemeClr val="accent6"/>
          </a:lnRef>
          <a:fillRef idx="0">
            <a:schemeClr val="accent6"/>
          </a:fillRef>
          <a:effectRef idx="1">
            <a:schemeClr val="accent6"/>
          </a:effectRef>
          <a:fontRef idx="minor">
            <a:schemeClr val="tx1"/>
          </a:fontRef>
        </p:style>
      </p:cxnSp>
      <p:pic>
        <p:nvPicPr>
          <p:cNvPr id="3" name="Picture 2">
            <a:extLst>
              <a:ext uri="{FF2B5EF4-FFF2-40B4-BE49-F238E27FC236}">
                <a16:creationId xmlns:a16="http://schemas.microsoft.com/office/drawing/2014/main" id="{1EE6AC93-030A-E571-3C99-45D58864A2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39" y="278455"/>
            <a:ext cx="1757939" cy="1209262"/>
          </a:xfrm>
          <a:prstGeom prst="rect">
            <a:avLst/>
          </a:prstGeom>
        </p:spPr>
      </p:pic>
      <p:pic>
        <p:nvPicPr>
          <p:cNvPr id="2" name="Graphic 1" descr="Warning outline">
            <a:extLst>
              <a:ext uri="{FF2B5EF4-FFF2-40B4-BE49-F238E27FC236}">
                <a16:creationId xmlns:a16="http://schemas.microsoft.com/office/drawing/2014/main" id="{FB63EED8-99FB-0D18-E41C-7A0AF18EEF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58525" y="783009"/>
            <a:ext cx="1490937" cy="1688957"/>
          </a:xfrm>
          <a:prstGeom prst="rect">
            <a:avLst/>
          </a:prstGeom>
        </p:spPr>
      </p:pic>
      <p:sp>
        <p:nvSpPr>
          <p:cNvPr id="6" name="TextBox 5">
            <a:extLst>
              <a:ext uri="{FF2B5EF4-FFF2-40B4-BE49-F238E27FC236}">
                <a16:creationId xmlns:a16="http://schemas.microsoft.com/office/drawing/2014/main" id="{49927B45-5CBC-15C2-6D7A-E5AF13EC231D}"/>
              </a:ext>
            </a:extLst>
          </p:cNvPr>
          <p:cNvSpPr txBox="1"/>
          <p:nvPr/>
        </p:nvSpPr>
        <p:spPr>
          <a:xfrm>
            <a:off x="1778000" y="1248253"/>
            <a:ext cx="8215988" cy="5570756"/>
          </a:xfrm>
          <a:prstGeom prst="rect">
            <a:avLst/>
          </a:prstGeom>
          <a:noFill/>
          <a:ln>
            <a:noFill/>
          </a:ln>
        </p:spPr>
        <p:txBody>
          <a:bodyPr wrap="square" rtlCol="0">
            <a:spAutoFit/>
          </a:bodyPr>
          <a:lstStyle/>
          <a:p>
            <a:pPr algn="r" rtl="1"/>
            <a:r>
              <a:rPr lang="ar-SA" sz="2300" b="1" i="0" u="none" strike="noStrike" dirty="0">
                <a:solidFill>
                  <a:schemeClr val="bg1"/>
                </a:solidFill>
                <a:effectLst/>
              </a:rPr>
              <a:t>ع</a:t>
            </a:r>
            <a:r>
              <a:rPr lang="ar-SA" sz="2300" b="1" dirty="0">
                <a:solidFill>
                  <a:schemeClr val="bg1"/>
                </a:solidFill>
              </a:rPr>
              <a:t>لى الرغم من جهود وزارة الصحة في إطلاق الحملات التثقيفية والتوعية من أجل تشجيع عادات الغذاء الصحّي إلا أن دراسة أخيرة ذكرت عدم كفاءة الحملات التثقيفية على الحيلولة من السمنة في المملكة.</a:t>
            </a:r>
            <a:r>
              <a:rPr lang="ar-SA" sz="2300" b="1" baseline="30000" dirty="0">
                <a:solidFill>
                  <a:schemeClr val="bg1"/>
                </a:solidFill>
              </a:rPr>
              <a:t>٢ </a:t>
            </a:r>
            <a:r>
              <a:rPr lang="ar-SA" sz="2300" b="1" dirty="0">
                <a:solidFill>
                  <a:schemeClr val="bg1"/>
                </a:solidFill>
              </a:rPr>
              <a:t>ودراسة أخرى ذكرت صعوبة تقييم كفاءة الحملات.</a:t>
            </a:r>
            <a:r>
              <a:rPr lang="ar-SA" sz="2300" b="1" baseline="30000" dirty="0">
                <a:solidFill>
                  <a:schemeClr val="bg1"/>
                </a:solidFill>
              </a:rPr>
              <a:t>٤ </a:t>
            </a:r>
          </a:p>
          <a:p>
            <a:pPr algn="r" rtl="1"/>
            <a:endParaRPr lang="ar-SA" sz="2300" b="1" i="0" u="none" strike="noStrike" baseline="30000" dirty="0">
              <a:solidFill>
                <a:schemeClr val="bg1"/>
              </a:solidFill>
              <a:effectLst/>
            </a:endParaRPr>
          </a:p>
          <a:p>
            <a:pPr algn="r" rtl="1"/>
            <a:r>
              <a:rPr lang="ar-SA" sz="2300" b="1" i="0" u="none" strike="noStrike" dirty="0">
                <a:solidFill>
                  <a:schemeClr val="bg1"/>
                </a:solidFill>
                <a:effectLst/>
              </a:rPr>
              <a:t>في الحقيقة، إن أزمة السمنة والأمراض الأخرى الناتجة بشكل جزئي أو كامل عن عادات الغذاء غير الصحية تشكّل نمطًا واضحًا حول العالم وتنطوي على تعقيدات كبيرة في حلّها. إذ أن أغلب الدول تواجه مشكلات مشابهة ولم يُكتب لدولة تملك مقوّات تنموية أن تحقق نجاحًا صارخًا في معالجتها.</a:t>
            </a:r>
            <a:r>
              <a:rPr lang="ar-SA" sz="2300" b="1" baseline="30000" dirty="0">
                <a:solidFill>
                  <a:schemeClr val="bg1"/>
                </a:solidFill>
              </a:rPr>
              <a:t>٥</a:t>
            </a:r>
          </a:p>
          <a:p>
            <a:pPr algn="r" rtl="1"/>
            <a:endParaRPr lang="ar-SA" sz="2300" b="1" baseline="30000" dirty="0">
              <a:solidFill>
                <a:schemeClr val="bg1"/>
              </a:solidFill>
            </a:endParaRPr>
          </a:p>
          <a:p>
            <a:pPr algn="r" rtl="1"/>
            <a:r>
              <a:rPr lang="ar-SA" sz="2300" b="1" baseline="30000" dirty="0">
                <a:solidFill>
                  <a:schemeClr val="bg1"/>
                </a:solidFill>
              </a:rPr>
              <a:t>٢- </a:t>
            </a:r>
            <a:r>
              <a:rPr lang="ar-SA" sz="2400" b="1" baseline="30000" dirty="0">
                <a:solidFill>
                  <a:schemeClr val="bg1"/>
                </a:solidFill>
              </a:rPr>
              <a:t>٢- </a:t>
            </a:r>
            <a:r>
              <a:rPr lang="en-US" sz="2400" b="1" baseline="30000" dirty="0">
                <a:solidFill>
                  <a:schemeClr val="bg1"/>
                </a:solidFill>
              </a:rPr>
              <a:t>Obesity prevalence, physical activity, and dietary practices among adults in Saudi </a:t>
            </a:r>
            <a:r>
              <a:rPr lang="en-US" sz="2400" b="1" baseline="30000" dirty="0" err="1">
                <a:solidFill>
                  <a:schemeClr val="bg1"/>
                </a:solidFill>
              </a:rPr>
              <a:t>ArabiaSalhah</a:t>
            </a:r>
            <a:r>
              <a:rPr lang="en-US" sz="2400" b="1" baseline="30000" dirty="0">
                <a:solidFill>
                  <a:schemeClr val="bg1"/>
                </a:solidFill>
              </a:rPr>
              <a:t> </a:t>
            </a:r>
            <a:r>
              <a:rPr lang="en-US" sz="2400" b="1" baseline="30000" dirty="0" err="1">
                <a:solidFill>
                  <a:schemeClr val="bg1"/>
                </a:solidFill>
              </a:rPr>
              <a:t>Alsulami</a:t>
            </a:r>
            <a:endParaRPr lang="ar-SA" sz="2300" b="1" i="0" u="none" strike="noStrike" baseline="30000" dirty="0">
              <a:solidFill>
                <a:schemeClr val="bg1"/>
              </a:solidFill>
              <a:effectLst/>
            </a:endParaRPr>
          </a:p>
          <a:p>
            <a:pPr algn="r" rtl="1"/>
            <a:r>
              <a:rPr lang="ar-SA" sz="2300" b="1" i="0" u="none" strike="noStrike" baseline="30000" dirty="0">
                <a:solidFill>
                  <a:schemeClr val="bg1"/>
                </a:solidFill>
                <a:effectLst/>
              </a:rPr>
              <a:t>٤- </a:t>
            </a:r>
            <a:r>
              <a:rPr lang="en-US" sz="2300" b="1" i="0" u="none" strike="noStrike" baseline="30000" dirty="0" err="1">
                <a:solidFill>
                  <a:schemeClr val="bg1"/>
                </a:solidFill>
                <a:effectLst/>
              </a:rPr>
              <a:t>BinSunaid,F.F</a:t>
            </a:r>
            <a:r>
              <a:rPr lang="en-US" sz="2300" b="1" i="0" u="none" strike="noStrike" baseline="30000" dirty="0">
                <a:solidFill>
                  <a:schemeClr val="bg1"/>
                </a:solidFill>
                <a:effectLst/>
              </a:rPr>
              <a:t>.; </a:t>
            </a:r>
            <a:r>
              <a:rPr lang="en-US" sz="2300" b="1" i="0" u="none" strike="noStrike" baseline="30000" dirty="0" err="1">
                <a:solidFill>
                  <a:schemeClr val="bg1"/>
                </a:solidFill>
                <a:effectLst/>
              </a:rPr>
              <a:t>Al-Jawaldeh</a:t>
            </a:r>
            <a:r>
              <a:rPr lang="en-US" sz="2300" b="1" i="0" u="none" strike="noStrike" baseline="30000" dirty="0">
                <a:solidFill>
                  <a:schemeClr val="bg1"/>
                </a:solidFill>
                <a:effectLst/>
              </a:rPr>
              <a:t>, A.; </a:t>
            </a:r>
            <a:r>
              <a:rPr lang="en-US" sz="2300" b="1" i="0" u="none" strike="noStrike" baseline="30000" dirty="0" err="1">
                <a:solidFill>
                  <a:schemeClr val="bg1"/>
                </a:solidFill>
                <a:effectLst/>
              </a:rPr>
              <a:t>Almutairi</a:t>
            </a:r>
            <a:r>
              <a:rPr lang="en-US" sz="2300" b="1" i="0" u="none" strike="noStrike" baseline="30000" dirty="0">
                <a:solidFill>
                  <a:schemeClr val="bg1"/>
                </a:solidFill>
                <a:effectLst/>
              </a:rPr>
              <a:t>, M.W.; </a:t>
            </a:r>
            <a:r>
              <a:rPr lang="en-US" sz="2300" b="1" i="0" u="none" strike="noStrike" baseline="30000" dirty="0" err="1">
                <a:solidFill>
                  <a:schemeClr val="bg1"/>
                </a:solidFill>
                <a:effectLst/>
              </a:rPr>
              <a:t>Alobaid</a:t>
            </a:r>
            <a:r>
              <a:rPr lang="en-US" sz="2300" b="1" i="0" u="none" strike="noStrike" baseline="30000" dirty="0">
                <a:solidFill>
                  <a:schemeClr val="bg1"/>
                </a:solidFill>
                <a:effectLst/>
              </a:rPr>
              <a:t>, R.A.; </a:t>
            </a:r>
            <a:r>
              <a:rPr lang="en-US" sz="2300" b="1" i="0" u="none" strike="noStrike" baseline="30000" dirty="0" err="1">
                <a:solidFill>
                  <a:schemeClr val="bg1"/>
                </a:solidFill>
                <a:effectLst/>
              </a:rPr>
              <a:t>Alfuraih</a:t>
            </a:r>
            <a:r>
              <a:rPr lang="en-US" sz="2300" b="1" i="0" u="none" strike="noStrike" baseline="30000" dirty="0">
                <a:solidFill>
                  <a:schemeClr val="bg1"/>
                </a:solidFill>
                <a:effectLst/>
              </a:rPr>
              <a:t>, T.M.; </a:t>
            </a:r>
            <a:r>
              <a:rPr lang="en-US" sz="2300" b="1" i="0" u="none" strike="noStrike" baseline="30000" dirty="0" err="1">
                <a:solidFill>
                  <a:schemeClr val="bg1"/>
                </a:solidFill>
                <a:effectLst/>
              </a:rPr>
              <a:t>Bensaidan</a:t>
            </a:r>
            <a:r>
              <a:rPr lang="en-US" sz="2300" b="1" i="0" u="none" strike="noStrike" baseline="30000" dirty="0">
                <a:solidFill>
                  <a:schemeClr val="bg1"/>
                </a:solidFill>
                <a:effectLst/>
              </a:rPr>
              <a:t>, F.N.; </a:t>
            </a:r>
            <a:r>
              <a:rPr lang="en-US" sz="2300" b="1" i="0" u="none" strike="noStrike" baseline="30000" dirty="0" err="1">
                <a:solidFill>
                  <a:schemeClr val="bg1"/>
                </a:solidFill>
                <a:effectLst/>
              </a:rPr>
              <a:t>Alraqea</a:t>
            </a:r>
            <a:r>
              <a:rPr lang="en-US" sz="2300" b="1" i="0" u="none" strike="noStrike" baseline="30000" dirty="0">
                <a:solidFill>
                  <a:schemeClr val="bg1"/>
                </a:solidFill>
                <a:effectLst/>
              </a:rPr>
              <a:t>, A.S.; </a:t>
            </a:r>
            <a:r>
              <a:rPr lang="en-US" sz="2300" b="1" i="0" u="none" strike="noStrike" baseline="30000" dirty="0" err="1">
                <a:solidFill>
                  <a:schemeClr val="bg1"/>
                </a:solidFill>
                <a:effectLst/>
              </a:rPr>
              <a:t>Almutairi</a:t>
            </a:r>
            <a:r>
              <a:rPr lang="en-US" sz="2300" b="1" i="0" u="none" strike="noStrike" baseline="30000" dirty="0">
                <a:solidFill>
                  <a:schemeClr val="bg1"/>
                </a:solidFill>
                <a:effectLst/>
              </a:rPr>
              <a:t>, L.A.; </a:t>
            </a:r>
            <a:r>
              <a:rPr lang="en-US" sz="2300" b="1" i="0" u="none" strike="noStrike" baseline="30000" dirty="0" err="1">
                <a:solidFill>
                  <a:schemeClr val="bg1"/>
                </a:solidFill>
                <a:effectLst/>
              </a:rPr>
              <a:t>Duhaim</a:t>
            </a:r>
            <a:r>
              <a:rPr lang="en-US" sz="2300" b="1" i="0" u="none" strike="noStrike" baseline="30000" dirty="0">
                <a:solidFill>
                  <a:schemeClr val="bg1"/>
                </a:solidFill>
                <a:effectLst/>
              </a:rPr>
              <a:t>, A.F.; </a:t>
            </a:r>
            <a:r>
              <a:rPr lang="en-US" sz="2300" b="1" i="0" u="none" strike="noStrike" baseline="30000" dirty="0" err="1">
                <a:solidFill>
                  <a:schemeClr val="bg1"/>
                </a:solidFill>
                <a:effectLst/>
              </a:rPr>
              <a:t>Alsaloom</a:t>
            </a:r>
            <a:r>
              <a:rPr lang="en-US" sz="2300" b="1" i="0" u="none" strike="noStrike" baseline="30000" dirty="0">
                <a:solidFill>
                  <a:schemeClr val="bg1"/>
                </a:solidFill>
                <a:effectLst/>
              </a:rPr>
              <a:t>, T.A.; et al. Saudi Arabia’s Healthy Food Strategy: Progress &amp; Hurdles in the 2030 Road. Nutrients 2021,13,2130. https://</a:t>
            </a:r>
            <a:r>
              <a:rPr lang="en-US" sz="2300" b="1" i="0" u="none" strike="noStrike" baseline="30000" dirty="0" err="1">
                <a:solidFill>
                  <a:schemeClr val="bg1"/>
                </a:solidFill>
                <a:effectLst/>
              </a:rPr>
              <a:t>doi.org</a:t>
            </a:r>
            <a:r>
              <a:rPr lang="en-US" sz="2300" b="1" i="0" u="none" strike="noStrike" baseline="30000" dirty="0">
                <a:solidFill>
                  <a:schemeClr val="bg1"/>
                </a:solidFill>
                <a:effectLst/>
              </a:rPr>
              <a:t>/ 10.3390/nu13072130</a:t>
            </a:r>
            <a:endParaRPr lang="ar-SA" sz="2300" b="1" i="0" u="none" strike="noStrike" baseline="30000" dirty="0">
              <a:solidFill>
                <a:schemeClr val="bg1"/>
              </a:solidFill>
              <a:effectLst/>
            </a:endParaRPr>
          </a:p>
          <a:p>
            <a:pPr algn="r" rtl="1"/>
            <a:r>
              <a:rPr lang="ar-SA" sz="2300" b="1" baseline="30000" dirty="0">
                <a:solidFill>
                  <a:schemeClr val="bg1"/>
                </a:solidFill>
              </a:rPr>
              <a:t>٥-</a:t>
            </a:r>
            <a:r>
              <a:rPr lang="en-US" sz="2400" b="0" i="0" u="none" strike="noStrike" baseline="30000" dirty="0">
                <a:solidFill>
                  <a:schemeClr val="bg1"/>
                </a:solidFill>
                <a:effectLst/>
                <a:latin typeface="Archivo"/>
              </a:rPr>
              <a:t>Ng M, Fleming T, Robinson M, et al. </a:t>
            </a:r>
            <a:r>
              <a:rPr lang="en-US" sz="2400" b="1" i="0" u="none" strike="noStrike" baseline="30000" dirty="0">
                <a:solidFill>
                  <a:schemeClr val="bg1"/>
                </a:solidFill>
                <a:effectLst/>
                <a:latin typeface="Archivo"/>
              </a:rPr>
              <a:t>Global, regional, and national prevalence of overweight and obesity in children and adults during 1980–2013: a systematic analysis for the Global Burden of Disease Study 2013</a:t>
            </a:r>
            <a:r>
              <a:rPr lang="en-US" sz="2400" b="0" i="0" u="none" strike="noStrike" baseline="30000" dirty="0">
                <a:solidFill>
                  <a:schemeClr val="bg1"/>
                </a:solidFill>
                <a:effectLst/>
                <a:latin typeface="Archivo"/>
              </a:rPr>
              <a:t>.</a:t>
            </a:r>
            <a:r>
              <a:rPr lang="en-US" sz="2400" b="0" i="1" u="none" strike="noStrike" baseline="30000" dirty="0">
                <a:solidFill>
                  <a:schemeClr val="bg1"/>
                </a:solidFill>
                <a:effectLst/>
                <a:latin typeface="Archivo"/>
              </a:rPr>
              <a:t> The Lancet</a:t>
            </a:r>
            <a:r>
              <a:rPr lang="en-US" sz="2400" b="0" i="0" u="none" strike="noStrike" baseline="30000" dirty="0">
                <a:solidFill>
                  <a:schemeClr val="bg1"/>
                </a:solidFill>
                <a:effectLst/>
                <a:latin typeface="Archivo"/>
              </a:rPr>
              <a:t>. 2014 May. </a:t>
            </a:r>
            <a:r>
              <a:rPr lang="en-US" sz="2400" b="0" i="0" u="none" strike="noStrike" baseline="30000" dirty="0" err="1">
                <a:solidFill>
                  <a:schemeClr val="bg1"/>
                </a:solidFill>
                <a:effectLst/>
                <a:latin typeface="Archivo"/>
              </a:rPr>
              <a:t>doi</a:t>
            </a:r>
            <a:r>
              <a:rPr lang="en-US" sz="2400" b="0" i="0" u="none" strike="noStrike" baseline="30000" dirty="0">
                <a:solidFill>
                  <a:schemeClr val="bg1"/>
                </a:solidFill>
                <a:effectLst/>
                <a:latin typeface="Archivo"/>
              </a:rPr>
              <a:t>: 10.1016/S0140-6736(14)60460-8.</a:t>
            </a:r>
            <a:endParaRPr lang="ar-SA" sz="2300" b="1" baseline="30000" dirty="0">
              <a:solidFill>
                <a:schemeClr val="bg1"/>
              </a:solidFill>
            </a:endParaRPr>
          </a:p>
        </p:txBody>
      </p:sp>
    </p:spTree>
    <p:extLst>
      <p:ext uri="{BB962C8B-B14F-4D97-AF65-F5344CB8AC3E}">
        <p14:creationId xmlns:p14="http://schemas.microsoft.com/office/powerpoint/2010/main" val="20251231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8ABBF9C-6105-8F15-3B11-23DAC90B9FF0}"/>
              </a:ext>
            </a:extLst>
          </p:cNvPr>
          <p:cNvSpPr txBox="1"/>
          <p:nvPr/>
        </p:nvSpPr>
        <p:spPr>
          <a:xfrm>
            <a:off x="276936" y="2147702"/>
            <a:ext cx="11638127" cy="2262158"/>
          </a:xfrm>
          <a:prstGeom prst="rect">
            <a:avLst/>
          </a:prstGeom>
          <a:noFill/>
          <a:ln>
            <a:noFill/>
          </a:ln>
        </p:spPr>
        <p:txBody>
          <a:bodyPr wrap="square" rtlCol="0">
            <a:spAutoFit/>
          </a:bodyPr>
          <a:lstStyle/>
          <a:p>
            <a:pPr algn="ctr"/>
            <a:r>
              <a:rPr lang="ar-SA" sz="8600" b="1" dirty="0">
                <a:solidFill>
                  <a:schemeClr val="bg1"/>
                </a:solidFill>
              </a:rPr>
              <a:t>ما العمل؟</a:t>
            </a:r>
            <a:endParaRPr lang="ar-SA" sz="2400" b="1" dirty="0">
              <a:solidFill>
                <a:schemeClr val="bg1"/>
              </a:solidFill>
            </a:endParaRPr>
          </a:p>
          <a:p>
            <a:pPr algn="ctr"/>
            <a:r>
              <a:rPr lang="ar-SA" sz="5500" dirty="0">
                <a:solidFill>
                  <a:schemeClr val="bg1"/>
                </a:solidFill>
              </a:rPr>
              <a:t>استراتيجيات مقترحة</a:t>
            </a:r>
          </a:p>
        </p:txBody>
      </p:sp>
      <p:cxnSp>
        <p:nvCxnSpPr>
          <p:cNvPr id="11" name="Straight Arrow Connector 10">
            <a:extLst>
              <a:ext uri="{FF2B5EF4-FFF2-40B4-BE49-F238E27FC236}">
                <a16:creationId xmlns:a16="http://schemas.microsoft.com/office/drawing/2014/main" id="{2571B239-9F8E-E96B-0FC3-120722765F93}"/>
              </a:ext>
            </a:extLst>
          </p:cNvPr>
          <p:cNvCxnSpPr>
            <a:cxnSpLocks/>
          </p:cNvCxnSpPr>
          <p:nvPr/>
        </p:nvCxnSpPr>
        <p:spPr>
          <a:xfrm>
            <a:off x="0" y="163810"/>
            <a:ext cx="12192000" cy="0"/>
          </a:xfrm>
          <a:prstGeom prst="straightConnector1">
            <a:avLst/>
          </a:prstGeom>
        </p:spPr>
        <p:style>
          <a:lnRef idx="2">
            <a:schemeClr val="accent6"/>
          </a:lnRef>
          <a:fillRef idx="0">
            <a:schemeClr val="accent6"/>
          </a:fillRef>
          <a:effectRef idx="1">
            <a:schemeClr val="accent6"/>
          </a:effectRef>
          <a:fontRef idx="minor">
            <a:schemeClr val="tx1"/>
          </a:fontRef>
        </p:style>
      </p:cxnSp>
      <p:cxnSp>
        <p:nvCxnSpPr>
          <p:cNvPr id="21" name="Straight Arrow Connector 20">
            <a:extLst>
              <a:ext uri="{FF2B5EF4-FFF2-40B4-BE49-F238E27FC236}">
                <a16:creationId xmlns:a16="http://schemas.microsoft.com/office/drawing/2014/main" id="{81309D47-C0D7-CBEC-2788-398442661553}"/>
              </a:ext>
            </a:extLst>
          </p:cNvPr>
          <p:cNvCxnSpPr>
            <a:cxnSpLocks/>
          </p:cNvCxnSpPr>
          <p:nvPr/>
        </p:nvCxnSpPr>
        <p:spPr>
          <a:xfrm>
            <a:off x="0" y="6579544"/>
            <a:ext cx="12192000" cy="0"/>
          </a:xfrm>
          <a:prstGeom prst="straightConnector1">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9538330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cxnSp>
        <p:nvCxnSpPr>
          <p:cNvPr id="11" name="Straight Arrow Connector 10">
            <a:extLst>
              <a:ext uri="{FF2B5EF4-FFF2-40B4-BE49-F238E27FC236}">
                <a16:creationId xmlns:a16="http://schemas.microsoft.com/office/drawing/2014/main" id="{2571B239-9F8E-E96B-0FC3-120722765F93}"/>
              </a:ext>
            </a:extLst>
          </p:cNvPr>
          <p:cNvCxnSpPr>
            <a:cxnSpLocks/>
          </p:cNvCxnSpPr>
          <p:nvPr/>
        </p:nvCxnSpPr>
        <p:spPr>
          <a:xfrm>
            <a:off x="0" y="278455"/>
            <a:ext cx="12192000" cy="0"/>
          </a:xfrm>
          <a:prstGeom prst="straightConnector1">
            <a:avLst/>
          </a:prstGeom>
        </p:spPr>
        <p:style>
          <a:lnRef idx="2">
            <a:schemeClr val="accent6"/>
          </a:lnRef>
          <a:fillRef idx="0">
            <a:schemeClr val="accent6"/>
          </a:fillRef>
          <a:effectRef idx="1">
            <a:schemeClr val="accent6"/>
          </a:effectRef>
          <a:fontRef idx="minor">
            <a:schemeClr val="tx1"/>
          </a:fontRef>
        </p:style>
      </p:cxnSp>
      <p:cxnSp>
        <p:nvCxnSpPr>
          <p:cNvPr id="21" name="Straight Arrow Connector 20">
            <a:extLst>
              <a:ext uri="{FF2B5EF4-FFF2-40B4-BE49-F238E27FC236}">
                <a16:creationId xmlns:a16="http://schemas.microsoft.com/office/drawing/2014/main" id="{81309D47-C0D7-CBEC-2788-398442661553}"/>
              </a:ext>
            </a:extLst>
          </p:cNvPr>
          <p:cNvCxnSpPr>
            <a:cxnSpLocks/>
          </p:cNvCxnSpPr>
          <p:nvPr/>
        </p:nvCxnSpPr>
        <p:spPr>
          <a:xfrm>
            <a:off x="0" y="6579544"/>
            <a:ext cx="12192000" cy="0"/>
          </a:xfrm>
          <a:prstGeom prst="straightConnector1">
            <a:avLst/>
          </a:prstGeom>
        </p:spPr>
        <p:style>
          <a:lnRef idx="2">
            <a:schemeClr val="accent6"/>
          </a:lnRef>
          <a:fillRef idx="0">
            <a:schemeClr val="accent6"/>
          </a:fillRef>
          <a:effectRef idx="1">
            <a:schemeClr val="accent6"/>
          </a:effectRef>
          <a:fontRef idx="minor">
            <a:schemeClr val="tx1"/>
          </a:fontRef>
        </p:style>
      </p:cxnSp>
      <p:pic>
        <p:nvPicPr>
          <p:cNvPr id="3" name="Picture 2">
            <a:extLst>
              <a:ext uri="{FF2B5EF4-FFF2-40B4-BE49-F238E27FC236}">
                <a16:creationId xmlns:a16="http://schemas.microsoft.com/office/drawing/2014/main" id="{1EE6AC93-030A-E571-3C99-45D58864A2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39" y="278455"/>
            <a:ext cx="1757939" cy="1209262"/>
          </a:xfrm>
          <a:prstGeom prst="rect">
            <a:avLst/>
          </a:prstGeom>
        </p:spPr>
      </p:pic>
      <p:sp>
        <p:nvSpPr>
          <p:cNvPr id="7" name="TextBox 6">
            <a:extLst>
              <a:ext uri="{FF2B5EF4-FFF2-40B4-BE49-F238E27FC236}">
                <a16:creationId xmlns:a16="http://schemas.microsoft.com/office/drawing/2014/main" id="{D004510F-22B1-2FD6-DB60-190E17D445D7}"/>
              </a:ext>
            </a:extLst>
          </p:cNvPr>
          <p:cNvSpPr txBox="1"/>
          <p:nvPr/>
        </p:nvSpPr>
        <p:spPr>
          <a:xfrm>
            <a:off x="3612444" y="1612277"/>
            <a:ext cx="8364443" cy="3831818"/>
          </a:xfrm>
          <a:prstGeom prst="rect">
            <a:avLst/>
          </a:prstGeom>
          <a:noFill/>
          <a:ln>
            <a:noFill/>
          </a:ln>
        </p:spPr>
        <p:txBody>
          <a:bodyPr wrap="square" rtlCol="0">
            <a:spAutoFit/>
          </a:bodyPr>
          <a:lstStyle/>
          <a:p>
            <a:pPr algn="r"/>
            <a:r>
              <a:rPr lang="ar-SA" sz="2700" b="1" dirty="0">
                <a:solidFill>
                  <a:schemeClr val="bg1"/>
                </a:solidFill>
              </a:rPr>
              <a:t>ربما لا نملك دولة استطاعت أن تحلّ مشكلة السمنة، لكن من الدول التي لديها نسب سمنة منخفضة “اليابان“.</a:t>
            </a:r>
          </a:p>
          <a:p>
            <a:pPr algn="r"/>
            <a:r>
              <a:rPr lang="ar-SA" sz="2700" b="1" dirty="0">
                <a:solidFill>
                  <a:schemeClr val="bg1"/>
                </a:solidFill>
              </a:rPr>
              <a:t>كيف لليابان ألّا تتجاوز معدلات السمنة فيها ٣.٣٪ رغم أنها دولة متقدمة؟ (ذكرنا سابقًا الارتباط بين التنمية والسمنة)</a:t>
            </a:r>
          </a:p>
          <a:p>
            <a:pPr algn="r"/>
            <a:r>
              <a:rPr lang="ar-SA" sz="2700" b="1" dirty="0">
                <a:solidFill>
                  <a:schemeClr val="bg1"/>
                </a:solidFill>
              </a:rPr>
              <a:t>بعد القراءة حول الموضوع، توصّلت إلى استنتاج مفاده أن من أسباب انخفاض السمنة في اليابان هي "ثقافة الشعب". على الرغم من أن الدولة تمتلك سياسات حول الطعام، وقد يكون هناك أثر للطبيعة الجينية كذلك، لكن مجموع الممارسات السكانية يعطي انطباعًا حول أن تعاملهم مع الأكل له أثر كبير على أجسامهم. </a:t>
            </a:r>
          </a:p>
        </p:txBody>
      </p:sp>
      <p:pic>
        <p:nvPicPr>
          <p:cNvPr id="2" name="Picture 1">
            <a:extLst>
              <a:ext uri="{FF2B5EF4-FFF2-40B4-BE49-F238E27FC236}">
                <a16:creationId xmlns:a16="http://schemas.microsoft.com/office/drawing/2014/main" id="{FACBC83F-2FA0-CA96-D4BB-2C896DB62A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703" y="2754520"/>
            <a:ext cx="2778697" cy="1845704"/>
          </a:xfrm>
          <a:prstGeom prst="rect">
            <a:avLst/>
          </a:prstGeom>
        </p:spPr>
      </p:pic>
    </p:spTree>
    <p:extLst>
      <p:ext uri="{BB962C8B-B14F-4D97-AF65-F5344CB8AC3E}">
        <p14:creationId xmlns:p14="http://schemas.microsoft.com/office/powerpoint/2010/main" val="21803310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cxnSp>
        <p:nvCxnSpPr>
          <p:cNvPr id="11" name="Straight Arrow Connector 10">
            <a:extLst>
              <a:ext uri="{FF2B5EF4-FFF2-40B4-BE49-F238E27FC236}">
                <a16:creationId xmlns:a16="http://schemas.microsoft.com/office/drawing/2014/main" id="{2571B239-9F8E-E96B-0FC3-120722765F93}"/>
              </a:ext>
            </a:extLst>
          </p:cNvPr>
          <p:cNvCxnSpPr>
            <a:cxnSpLocks/>
          </p:cNvCxnSpPr>
          <p:nvPr/>
        </p:nvCxnSpPr>
        <p:spPr>
          <a:xfrm>
            <a:off x="0" y="278455"/>
            <a:ext cx="12192000" cy="0"/>
          </a:xfrm>
          <a:prstGeom prst="straightConnector1">
            <a:avLst/>
          </a:prstGeom>
        </p:spPr>
        <p:style>
          <a:lnRef idx="2">
            <a:schemeClr val="accent6"/>
          </a:lnRef>
          <a:fillRef idx="0">
            <a:schemeClr val="accent6"/>
          </a:fillRef>
          <a:effectRef idx="1">
            <a:schemeClr val="accent6"/>
          </a:effectRef>
          <a:fontRef idx="minor">
            <a:schemeClr val="tx1"/>
          </a:fontRef>
        </p:style>
      </p:cxnSp>
      <p:cxnSp>
        <p:nvCxnSpPr>
          <p:cNvPr id="21" name="Straight Arrow Connector 20">
            <a:extLst>
              <a:ext uri="{FF2B5EF4-FFF2-40B4-BE49-F238E27FC236}">
                <a16:creationId xmlns:a16="http://schemas.microsoft.com/office/drawing/2014/main" id="{81309D47-C0D7-CBEC-2788-398442661553}"/>
              </a:ext>
            </a:extLst>
          </p:cNvPr>
          <p:cNvCxnSpPr>
            <a:cxnSpLocks/>
          </p:cNvCxnSpPr>
          <p:nvPr/>
        </p:nvCxnSpPr>
        <p:spPr>
          <a:xfrm>
            <a:off x="0" y="6579544"/>
            <a:ext cx="12192000" cy="0"/>
          </a:xfrm>
          <a:prstGeom prst="straightConnector1">
            <a:avLst/>
          </a:prstGeom>
        </p:spPr>
        <p:style>
          <a:lnRef idx="2">
            <a:schemeClr val="accent6"/>
          </a:lnRef>
          <a:fillRef idx="0">
            <a:schemeClr val="accent6"/>
          </a:fillRef>
          <a:effectRef idx="1">
            <a:schemeClr val="accent6"/>
          </a:effectRef>
          <a:fontRef idx="minor">
            <a:schemeClr val="tx1"/>
          </a:fontRef>
        </p:style>
      </p:cxnSp>
      <p:pic>
        <p:nvPicPr>
          <p:cNvPr id="3" name="Picture 2">
            <a:extLst>
              <a:ext uri="{FF2B5EF4-FFF2-40B4-BE49-F238E27FC236}">
                <a16:creationId xmlns:a16="http://schemas.microsoft.com/office/drawing/2014/main" id="{1EE6AC93-030A-E571-3C99-45D58864A2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39" y="278455"/>
            <a:ext cx="1757939" cy="1209262"/>
          </a:xfrm>
          <a:prstGeom prst="rect">
            <a:avLst/>
          </a:prstGeom>
        </p:spPr>
      </p:pic>
      <p:sp>
        <p:nvSpPr>
          <p:cNvPr id="7" name="TextBox 6">
            <a:extLst>
              <a:ext uri="{FF2B5EF4-FFF2-40B4-BE49-F238E27FC236}">
                <a16:creationId xmlns:a16="http://schemas.microsoft.com/office/drawing/2014/main" id="{D004510F-22B1-2FD6-DB60-190E17D445D7}"/>
              </a:ext>
            </a:extLst>
          </p:cNvPr>
          <p:cNvSpPr txBox="1"/>
          <p:nvPr/>
        </p:nvSpPr>
        <p:spPr>
          <a:xfrm>
            <a:off x="1096586" y="1632973"/>
            <a:ext cx="10852079" cy="4370427"/>
          </a:xfrm>
          <a:prstGeom prst="rect">
            <a:avLst/>
          </a:prstGeom>
          <a:noFill/>
          <a:ln>
            <a:noFill/>
          </a:ln>
        </p:spPr>
        <p:txBody>
          <a:bodyPr wrap="square" rtlCol="0">
            <a:spAutoFit/>
          </a:bodyPr>
          <a:lstStyle/>
          <a:p>
            <a:pPr algn="r"/>
            <a:r>
              <a:rPr lang="ar-SA" sz="3400" b="1" dirty="0">
                <a:solidFill>
                  <a:schemeClr val="bg1"/>
                </a:solidFill>
              </a:rPr>
              <a:t>"من عادات أكل اليابانيين أنهم لا يأكلون حتى يشعروا بالتخمة. كما أنهم لا يشربون العصيرات والمشروبات السكرية وقت الطعام. إلى جانب وعي مجتمعي كبير بالأكل الصحّي واهتمامهم به. من التقاليد الاجتماعية الأخرى هو عدم استحسانهم للأكل بشراهة أمام الآخرين، مما يخلق سلوكًا حول خطأ هذه العادة".</a:t>
            </a:r>
          </a:p>
          <a:p>
            <a:pPr algn="r"/>
            <a:r>
              <a:rPr lang="ar-SA" sz="3400" dirty="0">
                <a:solidFill>
                  <a:schemeClr val="bg1"/>
                </a:solidFill>
              </a:rPr>
              <a:t>بالإضافة إلى الثقافة المجتمعية فإن المدارس </a:t>
            </a:r>
            <a:r>
              <a:rPr lang="ar-SA" sz="3600" i="0" u="none" strike="noStrike" dirty="0">
                <a:solidFill>
                  <a:schemeClr val="bg1"/>
                </a:solidFill>
                <a:effectLst/>
                <a:latin typeface="NotoNaskhArabic"/>
              </a:rPr>
              <a:t>الابتدائية تمنع تلاميذها من إحضار الطعام من منازلهم، وبالتالي فهم يأكلون نفس الوجبات ضمن الأوقات المحددة لذلك، ووفق كميات محددة تمنع عنهم النهم والإفراط.</a:t>
            </a:r>
            <a:endParaRPr lang="ar-SA" sz="3400" dirty="0">
              <a:solidFill>
                <a:schemeClr val="bg1"/>
              </a:solidFill>
            </a:endParaRPr>
          </a:p>
        </p:txBody>
      </p:sp>
    </p:spTree>
    <p:extLst>
      <p:ext uri="{BB962C8B-B14F-4D97-AF65-F5344CB8AC3E}">
        <p14:creationId xmlns:p14="http://schemas.microsoft.com/office/powerpoint/2010/main" val="14062440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cxnSp>
        <p:nvCxnSpPr>
          <p:cNvPr id="11" name="Straight Arrow Connector 10">
            <a:extLst>
              <a:ext uri="{FF2B5EF4-FFF2-40B4-BE49-F238E27FC236}">
                <a16:creationId xmlns:a16="http://schemas.microsoft.com/office/drawing/2014/main" id="{2571B239-9F8E-E96B-0FC3-120722765F93}"/>
              </a:ext>
            </a:extLst>
          </p:cNvPr>
          <p:cNvCxnSpPr>
            <a:cxnSpLocks/>
          </p:cNvCxnSpPr>
          <p:nvPr/>
        </p:nvCxnSpPr>
        <p:spPr>
          <a:xfrm>
            <a:off x="0" y="278455"/>
            <a:ext cx="12192000" cy="0"/>
          </a:xfrm>
          <a:prstGeom prst="straightConnector1">
            <a:avLst/>
          </a:prstGeom>
        </p:spPr>
        <p:style>
          <a:lnRef idx="2">
            <a:schemeClr val="accent6"/>
          </a:lnRef>
          <a:fillRef idx="0">
            <a:schemeClr val="accent6"/>
          </a:fillRef>
          <a:effectRef idx="1">
            <a:schemeClr val="accent6"/>
          </a:effectRef>
          <a:fontRef idx="minor">
            <a:schemeClr val="tx1"/>
          </a:fontRef>
        </p:style>
      </p:cxnSp>
      <p:cxnSp>
        <p:nvCxnSpPr>
          <p:cNvPr id="21" name="Straight Arrow Connector 20">
            <a:extLst>
              <a:ext uri="{FF2B5EF4-FFF2-40B4-BE49-F238E27FC236}">
                <a16:creationId xmlns:a16="http://schemas.microsoft.com/office/drawing/2014/main" id="{81309D47-C0D7-CBEC-2788-398442661553}"/>
              </a:ext>
            </a:extLst>
          </p:cNvPr>
          <p:cNvCxnSpPr>
            <a:cxnSpLocks/>
          </p:cNvCxnSpPr>
          <p:nvPr/>
        </p:nvCxnSpPr>
        <p:spPr>
          <a:xfrm>
            <a:off x="0" y="6579544"/>
            <a:ext cx="12192000" cy="0"/>
          </a:xfrm>
          <a:prstGeom prst="straightConnector1">
            <a:avLst/>
          </a:prstGeom>
        </p:spPr>
        <p:style>
          <a:lnRef idx="2">
            <a:schemeClr val="accent6"/>
          </a:lnRef>
          <a:fillRef idx="0">
            <a:schemeClr val="accent6"/>
          </a:fillRef>
          <a:effectRef idx="1">
            <a:schemeClr val="accent6"/>
          </a:effectRef>
          <a:fontRef idx="minor">
            <a:schemeClr val="tx1"/>
          </a:fontRef>
        </p:style>
      </p:cxnSp>
      <p:pic>
        <p:nvPicPr>
          <p:cNvPr id="3" name="Picture 2">
            <a:extLst>
              <a:ext uri="{FF2B5EF4-FFF2-40B4-BE49-F238E27FC236}">
                <a16:creationId xmlns:a16="http://schemas.microsoft.com/office/drawing/2014/main" id="{1EE6AC93-030A-E571-3C99-45D58864A2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39" y="278455"/>
            <a:ext cx="1757939" cy="1209262"/>
          </a:xfrm>
          <a:prstGeom prst="rect">
            <a:avLst/>
          </a:prstGeom>
        </p:spPr>
      </p:pic>
      <p:sp>
        <p:nvSpPr>
          <p:cNvPr id="12" name="Rectangle 11">
            <a:extLst>
              <a:ext uri="{FF2B5EF4-FFF2-40B4-BE49-F238E27FC236}">
                <a16:creationId xmlns:a16="http://schemas.microsoft.com/office/drawing/2014/main" id="{2A132980-25BE-D9C6-46B5-51EE76CBEB3A}"/>
              </a:ext>
            </a:extLst>
          </p:cNvPr>
          <p:cNvSpPr/>
          <p:nvPr/>
        </p:nvSpPr>
        <p:spPr>
          <a:xfrm>
            <a:off x="0" y="1909969"/>
            <a:ext cx="12290778" cy="426155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A"/>
          </a:p>
        </p:txBody>
      </p:sp>
      <p:sp>
        <p:nvSpPr>
          <p:cNvPr id="6" name="TextBox 5">
            <a:extLst>
              <a:ext uri="{FF2B5EF4-FFF2-40B4-BE49-F238E27FC236}">
                <a16:creationId xmlns:a16="http://schemas.microsoft.com/office/drawing/2014/main" id="{33A37C0F-4F32-1270-D13E-09FD3ADDC463}"/>
              </a:ext>
            </a:extLst>
          </p:cNvPr>
          <p:cNvSpPr txBox="1"/>
          <p:nvPr/>
        </p:nvSpPr>
        <p:spPr>
          <a:xfrm>
            <a:off x="634999" y="2281311"/>
            <a:ext cx="11214888" cy="3754874"/>
          </a:xfrm>
          <a:prstGeom prst="rect">
            <a:avLst/>
          </a:prstGeom>
          <a:noFill/>
          <a:ln>
            <a:noFill/>
          </a:ln>
        </p:spPr>
        <p:txBody>
          <a:bodyPr wrap="square" rtlCol="0">
            <a:spAutoFit/>
          </a:bodyPr>
          <a:lstStyle/>
          <a:p>
            <a:pPr algn="r"/>
            <a:r>
              <a:rPr lang="ar-SA" sz="3400" b="1" dirty="0">
                <a:solidFill>
                  <a:schemeClr val="bg1"/>
                </a:solidFill>
              </a:rPr>
              <a:t>اقتصر عمل وزارة الصحّة مسبقًا على رفع الوعي وتثقيف المجتمع حول طبيعة ما يستهلكونه من طعام، وتحديدًا: إبراز السمات السلبية فيما يتناولونه، وتشجيع تناول بعض الأطعمة. في ذات الوقت تفتقر جهود وزارة الصحة إلى التركيز على التحسين المتكامل للثلاث سمات الرئيسة في نمط غذاء المجتمع السعودي التي استعرضناها خلال تحليلنا للبيانات: استهلاك عالي، غذاء غير متوازن، وطعام ذو جودة سيئة. </a:t>
            </a:r>
            <a:endParaRPr lang="ar-SA" sz="3400" dirty="0">
              <a:solidFill>
                <a:schemeClr val="bg1"/>
              </a:solidFill>
            </a:endParaRPr>
          </a:p>
        </p:txBody>
      </p:sp>
      <p:sp>
        <p:nvSpPr>
          <p:cNvPr id="10" name="TextBox 9">
            <a:extLst>
              <a:ext uri="{FF2B5EF4-FFF2-40B4-BE49-F238E27FC236}">
                <a16:creationId xmlns:a16="http://schemas.microsoft.com/office/drawing/2014/main" id="{C0D734DA-FAEA-8B64-14DD-A6D1B1F2FF8D}"/>
              </a:ext>
            </a:extLst>
          </p:cNvPr>
          <p:cNvSpPr txBox="1"/>
          <p:nvPr/>
        </p:nvSpPr>
        <p:spPr>
          <a:xfrm>
            <a:off x="5174599" y="772052"/>
            <a:ext cx="6675288" cy="1015663"/>
          </a:xfrm>
          <a:prstGeom prst="rect">
            <a:avLst/>
          </a:prstGeom>
          <a:noFill/>
          <a:ln>
            <a:noFill/>
          </a:ln>
        </p:spPr>
        <p:txBody>
          <a:bodyPr wrap="square" rtlCol="0">
            <a:spAutoFit/>
          </a:bodyPr>
          <a:lstStyle>
            <a:defPPr>
              <a:defRPr lang="en-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ar-SA" sz="6000" b="1" dirty="0">
                <a:solidFill>
                  <a:schemeClr val="bg1"/>
                </a:solidFill>
              </a:rPr>
              <a:t>التوصيات</a:t>
            </a:r>
            <a:endParaRPr lang="en-SA" sz="6000" b="1" dirty="0">
              <a:solidFill>
                <a:schemeClr val="bg1"/>
              </a:solidFill>
            </a:endParaRPr>
          </a:p>
        </p:txBody>
      </p:sp>
    </p:spTree>
    <p:extLst>
      <p:ext uri="{BB962C8B-B14F-4D97-AF65-F5344CB8AC3E}">
        <p14:creationId xmlns:p14="http://schemas.microsoft.com/office/powerpoint/2010/main" val="11575638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cxnSp>
        <p:nvCxnSpPr>
          <p:cNvPr id="11" name="Straight Arrow Connector 10">
            <a:extLst>
              <a:ext uri="{FF2B5EF4-FFF2-40B4-BE49-F238E27FC236}">
                <a16:creationId xmlns:a16="http://schemas.microsoft.com/office/drawing/2014/main" id="{2571B239-9F8E-E96B-0FC3-120722765F93}"/>
              </a:ext>
            </a:extLst>
          </p:cNvPr>
          <p:cNvCxnSpPr>
            <a:cxnSpLocks/>
          </p:cNvCxnSpPr>
          <p:nvPr/>
        </p:nvCxnSpPr>
        <p:spPr>
          <a:xfrm>
            <a:off x="0" y="278455"/>
            <a:ext cx="12192000" cy="0"/>
          </a:xfrm>
          <a:prstGeom prst="straightConnector1">
            <a:avLst/>
          </a:prstGeom>
        </p:spPr>
        <p:style>
          <a:lnRef idx="2">
            <a:schemeClr val="accent6"/>
          </a:lnRef>
          <a:fillRef idx="0">
            <a:schemeClr val="accent6"/>
          </a:fillRef>
          <a:effectRef idx="1">
            <a:schemeClr val="accent6"/>
          </a:effectRef>
          <a:fontRef idx="minor">
            <a:schemeClr val="tx1"/>
          </a:fontRef>
        </p:style>
      </p:cxnSp>
      <p:cxnSp>
        <p:nvCxnSpPr>
          <p:cNvPr id="21" name="Straight Arrow Connector 20">
            <a:extLst>
              <a:ext uri="{FF2B5EF4-FFF2-40B4-BE49-F238E27FC236}">
                <a16:creationId xmlns:a16="http://schemas.microsoft.com/office/drawing/2014/main" id="{81309D47-C0D7-CBEC-2788-398442661553}"/>
              </a:ext>
            </a:extLst>
          </p:cNvPr>
          <p:cNvCxnSpPr>
            <a:cxnSpLocks/>
          </p:cNvCxnSpPr>
          <p:nvPr/>
        </p:nvCxnSpPr>
        <p:spPr>
          <a:xfrm>
            <a:off x="0" y="6579544"/>
            <a:ext cx="12192000" cy="0"/>
          </a:xfrm>
          <a:prstGeom prst="straightConnector1">
            <a:avLst/>
          </a:prstGeom>
        </p:spPr>
        <p:style>
          <a:lnRef idx="2">
            <a:schemeClr val="accent6"/>
          </a:lnRef>
          <a:fillRef idx="0">
            <a:schemeClr val="accent6"/>
          </a:fillRef>
          <a:effectRef idx="1">
            <a:schemeClr val="accent6"/>
          </a:effectRef>
          <a:fontRef idx="minor">
            <a:schemeClr val="tx1"/>
          </a:fontRef>
        </p:style>
      </p:cxnSp>
      <p:pic>
        <p:nvPicPr>
          <p:cNvPr id="3" name="Picture 2">
            <a:extLst>
              <a:ext uri="{FF2B5EF4-FFF2-40B4-BE49-F238E27FC236}">
                <a16:creationId xmlns:a16="http://schemas.microsoft.com/office/drawing/2014/main" id="{1EE6AC93-030A-E571-3C99-45D58864A2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39" y="278455"/>
            <a:ext cx="1757939" cy="1209262"/>
          </a:xfrm>
          <a:prstGeom prst="rect">
            <a:avLst/>
          </a:prstGeom>
        </p:spPr>
      </p:pic>
      <p:sp>
        <p:nvSpPr>
          <p:cNvPr id="12" name="Rectangle 11">
            <a:extLst>
              <a:ext uri="{FF2B5EF4-FFF2-40B4-BE49-F238E27FC236}">
                <a16:creationId xmlns:a16="http://schemas.microsoft.com/office/drawing/2014/main" id="{2A132980-25BE-D9C6-46B5-51EE76CBEB3A}"/>
              </a:ext>
            </a:extLst>
          </p:cNvPr>
          <p:cNvSpPr/>
          <p:nvPr/>
        </p:nvSpPr>
        <p:spPr>
          <a:xfrm>
            <a:off x="0" y="1909969"/>
            <a:ext cx="12290778" cy="426155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A"/>
          </a:p>
        </p:txBody>
      </p:sp>
      <p:sp>
        <p:nvSpPr>
          <p:cNvPr id="6" name="TextBox 5">
            <a:extLst>
              <a:ext uri="{FF2B5EF4-FFF2-40B4-BE49-F238E27FC236}">
                <a16:creationId xmlns:a16="http://schemas.microsoft.com/office/drawing/2014/main" id="{33A37C0F-4F32-1270-D13E-09FD3ADDC463}"/>
              </a:ext>
            </a:extLst>
          </p:cNvPr>
          <p:cNvSpPr txBox="1"/>
          <p:nvPr/>
        </p:nvSpPr>
        <p:spPr>
          <a:xfrm>
            <a:off x="751335" y="2535732"/>
            <a:ext cx="11214888" cy="2708434"/>
          </a:xfrm>
          <a:prstGeom prst="rect">
            <a:avLst/>
          </a:prstGeom>
          <a:noFill/>
          <a:ln>
            <a:noFill/>
          </a:ln>
        </p:spPr>
        <p:txBody>
          <a:bodyPr wrap="square" rtlCol="0">
            <a:spAutoFit/>
          </a:bodyPr>
          <a:lstStyle/>
          <a:p>
            <a:pPr algn="r"/>
            <a:r>
              <a:rPr lang="ar-SA" sz="3400" b="1" dirty="0">
                <a:solidFill>
                  <a:schemeClr val="bg1"/>
                </a:solidFill>
              </a:rPr>
              <a:t>وبعد استعراض التجربة اليابانية، ينبغي علينا أن ندرك عاملًا آخرًا ينبغي استدراكه وهو المدى الفاصل بين التوعية والثقافة. فعلى الرغم من جهود الدول الحثيثة على زيادة وعي الناس بضرر ما يأكلون لكن ما زالت المشكلة تتفاقم. وبناء على ذلك على وزارة الصحة أن تستمر وأن تحسّن من المبادرات التوعوية السابقة بالإضافة إلى التعامل مع "ثقافة المجتمع".</a:t>
            </a:r>
            <a:endParaRPr lang="ar-SA" sz="3400" dirty="0">
              <a:solidFill>
                <a:schemeClr val="bg1"/>
              </a:solidFill>
            </a:endParaRPr>
          </a:p>
        </p:txBody>
      </p:sp>
      <p:sp>
        <p:nvSpPr>
          <p:cNvPr id="10" name="TextBox 9">
            <a:extLst>
              <a:ext uri="{FF2B5EF4-FFF2-40B4-BE49-F238E27FC236}">
                <a16:creationId xmlns:a16="http://schemas.microsoft.com/office/drawing/2014/main" id="{C0D734DA-FAEA-8B64-14DD-A6D1B1F2FF8D}"/>
              </a:ext>
            </a:extLst>
          </p:cNvPr>
          <p:cNvSpPr txBox="1"/>
          <p:nvPr/>
        </p:nvSpPr>
        <p:spPr>
          <a:xfrm>
            <a:off x="5174599" y="772052"/>
            <a:ext cx="6675288" cy="1015663"/>
          </a:xfrm>
          <a:prstGeom prst="rect">
            <a:avLst/>
          </a:prstGeom>
          <a:noFill/>
          <a:ln>
            <a:noFill/>
          </a:ln>
        </p:spPr>
        <p:txBody>
          <a:bodyPr wrap="square" rtlCol="0">
            <a:spAutoFit/>
          </a:bodyPr>
          <a:lstStyle>
            <a:defPPr>
              <a:defRPr lang="en-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ar-SA" sz="6000" b="1" dirty="0">
                <a:solidFill>
                  <a:schemeClr val="bg1"/>
                </a:solidFill>
              </a:rPr>
              <a:t>التوصيات</a:t>
            </a:r>
            <a:endParaRPr lang="en-SA" sz="6000" b="1" dirty="0">
              <a:solidFill>
                <a:schemeClr val="bg1"/>
              </a:solidFill>
            </a:endParaRPr>
          </a:p>
        </p:txBody>
      </p:sp>
    </p:spTree>
    <p:extLst>
      <p:ext uri="{BB962C8B-B14F-4D97-AF65-F5344CB8AC3E}">
        <p14:creationId xmlns:p14="http://schemas.microsoft.com/office/powerpoint/2010/main" val="488893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8ABBF9C-6105-8F15-3B11-23DAC90B9FF0}"/>
              </a:ext>
            </a:extLst>
          </p:cNvPr>
          <p:cNvSpPr txBox="1"/>
          <p:nvPr/>
        </p:nvSpPr>
        <p:spPr>
          <a:xfrm>
            <a:off x="5397873" y="481616"/>
            <a:ext cx="6675288" cy="1015663"/>
          </a:xfrm>
          <a:prstGeom prst="rect">
            <a:avLst/>
          </a:prstGeom>
          <a:noFill/>
          <a:ln>
            <a:noFill/>
          </a:ln>
        </p:spPr>
        <p:txBody>
          <a:bodyPr wrap="square" rtlCol="0">
            <a:spAutoFit/>
          </a:bodyPr>
          <a:lstStyle/>
          <a:p>
            <a:pPr algn="r"/>
            <a:r>
              <a:rPr lang="ar-SA" sz="6000" b="1" dirty="0">
                <a:solidFill>
                  <a:schemeClr val="bg1"/>
                </a:solidFill>
              </a:rPr>
              <a:t>مقدمة</a:t>
            </a:r>
            <a:endParaRPr lang="en-SA" sz="6000" b="1" dirty="0">
              <a:solidFill>
                <a:schemeClr val="bg1"/>
              </a:solidFill>
            </a:endParaRPr>
          </a:p>
        </p:txBody>
      </p:sp>
      <p:cxnSp>
        <p:nvCxnSpPr>
          <p:cNvPr id="11" name="Straight Arrow Connector 10">
            <a:extLst>
              <a:ext uri="{FF2B5EF4-FFF2-40B4-BE49-F238E27FC236}">
                <a16:creationId xmlns:a16="http://schemas.microsoft.com/office/drawing/2014/main" id="{2571B239-9F8E-E96B-0FC3-120722765F93}"/>
              </a:ext>
            </a:extLst>
          </p:cNvPr>
          <p:cNvCxnSpPr>
            <a:cxnSpLocks/>
          </p:cNvCxnSpPr>
          <p:nvPr/>
        </p:nvCxnSpPr>
        <p:spPr>
          <a:xfrm>
            <a:off x="0" y="278455"/>
            <a:ext cx="12192000" cy="0"/>
          </a:xfrm>
          <a:prstGeom prst="straightConnector1">
            <a:avLst/>
          </a:prstGeom>
        </p:spPr>
        <p:style>
          <a:lnRef idx="2">
            <a:schemeClr val="accent6"/>
          </a:lnRef>
          <a:fillRef idx="0">
            <a:schemeClr val="accent6"/>
          </a:fillRef>
          <a:effectRef idx="1">
            <a:schemeClr val="accent6"/>
          </a:effectRef>
          <a:fontRef idx="minor">
            <a:schemeClr val="tx1"/>
          </a:fontRef>
        </p:style>
      </p:cxnSp>
      <p:cxnSp>
        <p:nvCxnSpPr>
          <p:cNvPr id="21" name="Straight Arrow Connector 20">
            <a:extLst>
              <a:ext uri="{FF2B5EF4-FFF2-40B4-BE49-F238E27FC236}">
                <a16:creationId xmlns:a16="http://schemas.microsoft.com/office/drawing/2014/main" id="{81309D47-C0D7-CBEC-2788-398442661553}"/>
              </a:ext>
            </a:extLst>
          </p:cNvPr>
          <p:cNvCxnSpPr>
            <a:cxnSpLocks/>
          </p:cNvCxnSpPr>
          <p:nvPr/>
        </p:nvCxnSpPr>
        <p:spPr>
          <a:xfrm>
            <a:off x="0" y="6579544"/>
            <a:ext cx="12192000" cy="0"/>
          </a:xfrm>
          <a:prstGeom prst="straightConnector1">
            <a:avLst/>
          </a:prstGeom>
        </p:spPr>
        <p:style>
          <a:lnRef idx="2">
            <a:schemeClr val="accent6"/>
          </a:lnRef>
          <a:fillRef idx="0">
            <a:schemeClr val="accent6"/>
          </a:fillRef>
          <a:effectRef idx="1">
            <a:schemeClr val="accent6"/>
          </a:effectRef>
          <a:fontRef idx="minor">
            <a:schemeClr val="tx1"/>
          </a:fontRef>
        </p:style>
      </p:cxnSp>
      <p:pic>
        <p:nvPicPr>
          <p:cNvPr id="3" name="Picture 2">
            <a:extLst>
              <a:ext uri="{FF2B5EF4-FFF2-40B4-BE49-F238E27FC236}">
                <a16:creationId xmlns:a16="http://schemas.microsoft.com/office/drawing/2014/main" id="{1EE6AC93-030A-E571-3C99-45D58864A2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39" y="278455"/>
            <a:ext cx="1757939" cy="1209262"/>
          </a:xfrm>
          <a:prstGeom prst="rect">
            <a:avLst/>
          </a:prstGeom>
        </p:spPr>
      </p:pic>
      <p:sp>
        <p:nvSpPr>
          <p:cNvPr id="7" name="TextBox 6">
            <a:extLst>
              <a:ext uri="{FF2B5EF4-FFF2-40B4-BE49-F238E27FC236}">
                <a16:creationId xmlns:a16="http://schemas.microsoft.com/office/drawing/2014/main" id="{D004510F-22B1-2FD6-DB60-190E17D445D7}"/>
              </a:ext>
            </a:extLst>
          </p:cNvPr>
          <p:cNvSpPr txBox="1"/>
          <p:nvPr/>
        </p:nvSpPr>
        <p:spPr>
          <a:xfrm>
            <a:off x="669960" y="2246616"/>
            <a:ext cx="10852079" cy="3416320"/>
          </a:xfrm>
          <a:prstGeom prst="rect">
            <a:avLst/>
          </a:prstGeom>
          <a:noFill/>
          <a:ln>
            <a:noFill/>
          </a:ln>
        </p:spPr>
        <p:txBody>
          <a:bodyPr wrap="square" rtlCol="0">
            <a:spAutoFit/>
          </a:bodyPr>
          <a:lstStyle/>
          <a:p>
            <a:pPr algn="r"/>
            <a:r>
              <a:rPr lang="ar-SA" sz="3600" b="1" dirty="0">
                <a:solidFill>
                  <a:schemeClr val="bg1"/>
                </a:solidFill>
              </a:rPr>
              <a:t>-أعلنت وزارة الصحة السعودية وضمن برنامج تحول القطاع الصحي ورؤية ٢٠٣٠ عن أهدافها في تحسين نمط الحياة الصحي لأفراد المجتمع السعودي وزيادة متوسط العمر المتوقع للمواطن إلى 80 عامًا.</a:t>
            </a:r>
          </a:p>
          <a:p>
            <a:pPr algn="r"/>
            <a:endParaRPr lang="ar-SA" sz="3600" b="1" dirty="0">
              <a:solidFill>
                <a:schemeClr val="bg1"/>
              </a:solidFill>
            </a:endParaRPr>
          </a:p>
          <a:p>
            <a:pPr algn="r"/>
            <a:r>
              <a:rPr lang="ar-SA" sz="3600" b="1" dirty="0">
                <a:solidFill>
                  <a:schemeClr val="bg1"/>
                </a:solidFill>
              </a:rPr>
              <a:t>-أحد التحديات الرئيسة تمثّلت في ارتفاع مستويات الأمراض غير المعدية مثل السكري، أمراض القلب والأوعية الدموية.  </a:t>
            </a:r>
            <a:endParaRPr lang="en-SA" sz="3600" b="1" dirty="0">
              <a:solidFill>
                <a:schemeClr val="bg1"/>
              </a:solidFill>
            </a:endParaRPr>
          </a:p>
        </p:txBody>
      </p:sp>
    </p:spTree>
    <p:extLst>
      <p:ext uri="{BB962C8B-B14F-4D97-AF65-F5344CB8AC3E}">
        <p14:creationId xmlns:p14="http://schemas.microsoft.com/office/powerpoint/2010/main" val="1505220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cxnSp>
        <p:nvCxnSpPr>
          <p:cNvPr id="11" name="Straight Arrow Connector 10">
            <a:extLst>
              <a:ext uri="{FF2B5EF4-FFF2-40B4-BE49-F238E27FC236}">
                <a16:creationId xmlns:a16="http://schemas.microsoft.com/office/drawing/2014/main" id="{2571B239-9F8E-E96B-0FC3-120722765F93}"/>
              </a:ext>
            </a:extLst>
          </p:cNvPr>
          <p:cNvCxnSpPr>
            <a:cxnSpLocks/>
          </p:cNvCxnSpPr>
          <p:nvPr/>
        </p:nvCxnSpPr>
        <p:spPr>
          <a:xfrm>
            <a:off x="0" y="278455"/>
            <a:ext cx="12192000" cy="0"/>
          </a:xfrm>
          <a:prstGeom prst="straightConnector1">
            <a:avLst/>
          </a:prstGeom>
        </p:spPr>
        <p:style>
          <a:lnRef idx="2">
            <a:schemeClr val="accent6"/>
          </a:lnRef>
          <a:fillRef idx="0">
            <a:schemeClr val="accent6"/>
          </a:fillRef>
          <a:effectRef idx="1">
            <a:schemeClr val="accent6"/>
          </a:effectRef>
          <a:fontRef idx="minor">
            <a:schemeClr val="tx1"/>
          </a:fontRef>
        </p:style>
      </p:cxnSp>
      <p:cxnSp>
        <p:nvCxnSpPr>
          <p:cNvPr id="21" name="Straight Arrow Connector 20">
            <a:extLst>
              <a:ext uri="{FF2B5EF4-FFF2-40B4-BE49-F238E27FC236}">
                <a16:creationId xmlns:a16="http://schemas.microsoft.com/office/drawing/2014/main" id="{81309D47-C0D7-CBEC-2788-398442661553}"/>
              </a:ext>
            </a:extLst>
          </p:cNvPr>
          <p:cNvCxnSpPr>
            <a:cxnSpLocks/>
          </p:cNvCxnSpPr>
          <p:nvPr/>
        </p:nvCxnSpPr>
        <p:spPr>
          <a:xfrm>
            <a:off x="0" y="6579544"/>
            <a:ext cx="12192000" cy="0"/>
          </a:xfrm>
          <a:prstGeom prst="straightConnector1">
            <a:avLst/>
          </a:prstGeom>
        </p:spPr>
        <p:style>
          <a:lnRef idx="2">
            <a:schemeClr val="accent6"/>
          </a:lnRef>
          <a:fillRef idx="0">
            <a:schemeClr val="accent6"/>
          </a:fillRef>
          <a:effectRef idx="1">
            <a:schemeClr val="accent6"/>
          </a:effectRef>
          <a:fontRef idx="minor">
            <a:schemeClr val="tx1"/>
          </a:fontRef>
        </p:style>
      </p:cxnSp>
      <p:pic>
        <p:nvPicPr>
          <p:cNvPr id="3" name="Picture 2">
            <a:extLst>
              <a:ext uri="{FF2B5EF4-FFF2-40B4-BE49-F238E27FC236}">
                <a16:creationId xmlns:a16="http://schemas.microsoft.com/office/drawing/2014/main" id="{1EE6AC93-030A-E571-3C99-45D58864A2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39" y="278455"/>
            <a:ext cx="1757939" cy="1209262"/>
          </a:xfrm>
          <a:prstGeom prst="rect">
            <a:avLst/>
          </a:prstGeom>
        </p:spPr>
      </p:pic>
      <p:sp>
        <p:nvSpPr>
          <p:cNvPr id="12" name="Rectangle 11">
            <a:extLst>
              <a:ext uri="{FF2B5EF4-FFF2-40B4-BE49-F238E27FC236}">
                <a16:creationId xmlns:a16="http://schemas.microsoft.com/office/drawing/2014/main" id="{2A132980-25BE-D9C6-46B5-51EE76CBEB3A}"/>
              </a:ext>
            </a:extLst>
          </p:cNvPr>
          <p:cNvSpPr/>
          <p:nvPr/>
        </p:nvSpPr>
        <p:spPr>
          <a:xfrm>
            <a:off x="0" y="1909969"/>
            <a:ext cx="12290778" cy="426155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A"/>
          </a:p>
        </p:txBody>
      </p:sp>
      <p:sp>
        <p:nvSpPr>
          <p:cNvPr id="6" name="TextBox 5">
            <a:extLst>
              <a:ext uri="{FF2B5EF4-FFF2-40B4-BE49-F238E27FC236}">
                <a16:creationId xmlns:a16="http://schemas.microsoft.com/office/drawing/2014/main" id="{33A37C0F-4F32-1270-D13E-09FD3ADDC463}"/>
              </a:ext>
            </a:extLst>
          </p:cNvPr>
          <p:cNvSpPr txBox="1"/>
          <p:nvPr/>
        </p:nvSpPr>
        <p:spPr>
          <a:xfrm>
            <a:off x="997808" y="2052277"/>
            <a:ext cx="10852079" cy="2708434"/>
          </a:xfrm>
          <a:prstGeom prst="rect">
            <a:avLst/>
          </a:prstGeom>
          <a:noFill/>
          <a:ln>
            <a:noFill/>
          </a:ln>
        </p:spPr>
        <p:txBody>
          <a:bodyPr wrap="square" rtlCol="0">
            <a:spAutoFit/>
          </a:bodyPr>
          <a:lstStyle/>
          <a:p>
            <a:pPr algn="r"/>
            <a:endParaRPr lang="ar-SA" sz="3400" b="1" dirty="0">
              <a:solidFill>
                <a:schemeClr val="bg1"/>
              </a:solidFill>
            </a:endParaRPr>
          </a:p>
          <a:p>
            <a:pPr algn="r"/>
            <a:r>
              <a:rPr lang="ar-SA" sz="3400" b="1" dirty="0">
                <a:solidFill>
                  <a:schemeClr val="bg1"/>
                </a:solidFill>
              </a:rPr>
              <a:t>كما ذكرنا قبل قليل فإننا سنركّز في استراتيجيتنا على العمل على جانبين: </a:t>
            </a:r>
          </a:p>
          <a:p>
            <a:pPr algn="r"/>
            <a:endParaRPr lang="ar-SA" sz="3400" b="1" dirty="0">
              <a:solidFill>
                <a:schemeClr val="bg1"/>
              </a:solidFill>
            </a:endParaRPr>
          </a:p>
          <a:p>
            <a:pPr algn="r"/>
            <a:r>
              <a:rPr lang="ar-SA" sz="3400" b="1" dirty="0">
                <a:solidFill>
                  <a:schemeClr val="bg1"/>
                </a:solidFill>
              </a:rPr>
              <a:t>١- الوعي</a:t>
            </a:r>
          </a:p>
          <a:p>
            <a:pPr algn="r"/>
            <a:r>
              <a:rPr lang="ar-SA" sz="3400" b="1" dirty="0">
                <a:solidFill>
                  <a:schemeClr val="bg1"/>
                </a:solidFill>
              </a:rPr>
              <a:t>٢- ثقافة المجتمع</a:t>
            </a:r>
            <a:endParaRPr lang="ar-SA" sz="3400" dirty="0">
              <a:solidFill>
                <a:schemeClr val="bg1"/>
              </a:solidFill>
            </a:endParaRPr>
          </a:p>
        </p:txBody>
      </p:sp>
      <p:sp>
        <p:nvSpPr>
          <p:cNvPr id="10" name="TextBox 9">
            <a:extLst>
              <a:ext uri="{FF2B5EF4-FFF2-40B4-BE49-F238E27FC236}">
                <a16:creationId xmlns:a16="http://schemas.microsoft.com/office/drawing/2014/main" id="{C0D734DA-FAEA-8B64-14DD-A6D1B1F2FF8D}"/>
              </a:ext>
            </a:extLst>
          </p:cNvPr>
          <p:cNvSpPr txBox="1"/>
          <p:nvPr/>
        </p:nvSpPr>
        <p:spPr>
          <a:xfrm>
            <a:off x="5174599" y="772052"/>
            <a:ext cx="6675288" cy="1015663"/>
          </a:xfrm>
          <a:prstGeom prst="rect">
            <a:avLst/>
          </a:prstGeom>
          <a:noFill/>
          <a:ln>
            <a:noFill/>
          </a:ln>
        </p:spPr>
        <p:txBody>
          <a:bodyPr wrap="square" rtlCol="0">
            <a:spAutoFit/>
          </a:bodyPr>
          <a:lstStyle>
            <a:defPPr>
              <a:defRPr lang="en-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ar-SA" sz="6000" b="1" dirty="0">
                <a:solidFill>
                  <a:schemeClr val="bg1"/>
                </a:solidFill>
              </a:rPr>
              <a:t>التوصيات</a:t>
            </a:r>
            <a:endParaRPr lang="en-SA" sz="6000" b="1" dirty="0">
              <a:solidFill>
                <a:schemeClr val="bg1"/>
              </a:solidFill>
            </a:endParaRPr>
          </a:p>
        </p:txBody>
      </p:sp>
    </p:spTree>
    <p:extLst>
      <p:ext uri="{BB962C8B-B14F-4D97-AF65-F5344CB8AC3E}">
        <p14:creationId xmlns:p14="http://schemas.microsoft.com/office/powerpoint/2010/main" val="21685992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cxnSp>
        <p:nvCxnSpPr>
          <p:cNvPr id="11" name="Straight Arrow Connector 10">
            <a:extLst>
              <a:ext uri="{FF2B5EF4-FFF2-40B4-BE49-F238E27FC236}">
                <a16:creationId xmlns:a16="http://schemas.microsoft.com/office/drawing/2014/main" id="{2571B239-9F8E-E96B-0FC3-120722765F93}"/>
              </a:ext>
            </a:extLst>
          </p:cNvPr>
          <p:cNvCxnSpPr>
            <a:cxnSpLocks/>
          </p:cNvCxnSpPr>
          <p:nvPr/>
        </p:nvCxnSpPr>
        <p:spPr>
          <a:xfrm>
            <a:off x="0" y="278455"/>
            <a:ext cx="12192000" cy="0"/>
          </a:xfrm>
          <a:prstGeom prst="straightConnector1">
            <a:avLst/>
          </a:prstGeom>
        </p:spPr>
        <p:style>
          <a:lnRef idx="2">
            <a:schemeClr val="accent6"/>
          </a:lnRef>
          <a:fillRef idx="0">
            <a:schemeClr val="accent6"/>
          </a:fillRef>
          <a:effectRef idx="1">
            <a:schemeClr val="accent6"/>
          </a:effectRef>
          <a:fontRef idx="minor">
            <a:schemeClr val="tx1"/>
          </a:fontRef>
        </p:style>
      </p:cxnSp>
      <p:cxnSp>
        <p:nvCxnSpPr>
          <p:cNvPr id="21" name="Straight Arrow Connector 20">
            <a:extLst>
              <a:ext uri="{FF2B5EF4-FFF2-40B4-BE49-F238E27FC236}">
                <a16:creationId xmlns:a16="http://schemas.microsoft.com/office/drawing/2014/main" id="{81309D47-C0D7-CBEC-2788-398442661553}"/>
              </a:ext>
            </a:extLst>
          </p:cNvPr>
          <p:cNvCxnSpPr>
            <a:cxnSpLocks/>
          </p:cNvCxnSpPr>
          <p:nvPr/>
        </p:nvCxnSpPr>
        <p:spPr>
          <a:xfrm>
            <a:off x="0" y="6579544"/>
            <a:ext cx="12192000" cy="0"/>
          </a:xfrm>
          <a:prstGeom prst="straightConnector1">
            <a:avLst/>
          </a:prstGeom>
        </p:spPr>
        <p:style>
          <a:lnRef idx="2">
            <a:schemeClr val="accent6"/>
          </a:lnRef>
          <a:fillRef idx="0">
            <a:schemeClr val="accent6"/>
          </a:fillRef>
          <a:effectRef idx="1">
            <a:schemeClr val="accent6"/>
          </a:effectRef>
          <a:fontRef idx="minor">
            <a:schemeClr val="tx1"/>
          </a:fontRef>
        </p:style>
      </p:cxnSp>
      <p:pic>
        <p:nvPicPr>
          <p:cNvPr id="3" name="Picture 2">
            <a:extLst>
              <a:ext uri="{FF2B5EF4-FFF2-40B4-BE49-F238E27FC236}">
                <a16:creationId xmlns:a16="http://schemas.microsoft.com/office/drawing/2014/main" id="{1EE6AC93-030A-E571-3C99-45D58864A2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39" y="278455"/>
            <a:ext cx="1757939" cy="1209262"/>
          </a:xfrm>
          <a:prstGeom prst="rect">
            <a:avLst/>
          </a:prstGeom>
        </p:spPr>
      </p:pic>
      <p:sp>
        <p:nvSpPr>
          <p:cNvPr id="12" name="Rectangle 11">
            <a:extLst>
              <a:ext uri="{FF2B5EF4-FFF2-40B4-BE49-F238E27FC236}">
                <a16:creationId xmlns:a16="http://schemas.microsoft.com/office/drawing/2014/main" id="{2A132980-25BE-D9C6-46B5-51EE76CBEB3A}"/>
              </a:ext>
            </a:extLst>
          </p:cNvPr>
          <p:cNvSpPr/>
          <p:nvPr/>
        </p:nvSpPr>
        <p:spPr>
          <a:xfrm>
            <a:off x="0" y="1909969"/>
            <a:ext cx="12290778" cy="426155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A"/>
          </a:p>
        </p:txBody>
      </p:sp>
      <p:sp>
        <p:nvSpPr>
          <p:cNvPr id="6" name="TextBox 5">
            <a:extLst>
              <a:ext uri="{FF2B5EF4-FFF2-40B4-BE49-F238E27FC236}">
                <a16:creationId xmlns:a16="http://schemas.microsoft.com/office/drawing/2014/main" id="{33A37C0F-4F32-1270-D13E-09FD3ADDC463}"/>
              </a:ext>
            </a:extLst>
          </p:cNvPr>
          <p:cNvSpPr txBox="1"/>
          <p:nvPr/>
        </p:nvSpPr>
        <p:spPr>
          <a:xfrm>
            <a:off x="997808" y="1530725"/>
            <a:ext cx="10852079" cy="2185214"/>
          </a:xfrm>
          <a:prstGeom prst="rect">
            <a:avLst/>
          </a:prstGeom>
          <a:noFill/>
          <a:ln>
            <a:noFill/>
          </a:ln>
        </p:spPr>
        <p:txBody>
          <a:bodyPr wrap="square" rtlCol="0">
            <a:spAutoFit/>
          </a:bodyPr>
          <a:lstStyle/>
          <a:p>
            <a:pPr algn="r"/>
            <a:endParaRPr lang="ar-SA" sz="3400" b="1" dirty="0">
              <a:solidFill>
                <a:schemeClr val="bg1"/>
              </a:solidFill>
            </a:endParaRPr>
          </a:p>
          <a:p>
            <a:pPr algn="r"/>
            <a:r>
              <a:rPr lang="ar-SA" sz="3400" b="1" dirty="0">
                <a:solidFill>
                  <a:schemeClr val="bg1"/>
                </a:solidFill>
              </a:rPr>
              <a:t>أولًا: الوعي</a:t>
            </a:r>
          </a:p>
          <a:p>
            <a:pPr algn="r"/>
            <a:endParaRPr lang="ar-SA" sz="3400" b="1" dirty="0">
              <a:solidFill>
                <a:schemeClr val="bg1"/>
              </a:solidFill>
            </a:endParaRPr>
          </a:p>
          <a:p>
            <a:pPr algn="r"/>
            <a:endParaRPr lang="ar-SA" sz="3400" b="1" dirty="0">
              <a:solidFill>
                <a:schemeClr val="bg1"/>
              </a:solidFill>
            </a:endParaRPr>
          </a:p>
        </p:txBody>
      </p:sp>
      <p:sp>
        <p:nvSpPr>
          <p:cNvPr id="10" name="TextBox 9">
            <a:extLst>
              <a:ext uri="{FF2B5EF4-FFF2-40B4-BE49-F238E27FC236}">
                <a16:creationId xmlns:a16="http://schemas.microsoft.com/office/drawing/2014/main" id="{C0D734DA-FAEA-8B64-14DD-A6D1B1F2FF8D}"/>
              </a:ext>
            </a:extLst>
          </p:cNvPr>
          <p:cNvSpPr txBox="1"/>
          <p:nvPr/>
        </p:nvSpPr>
        <p:spPr>
          <a:xfrm>
            <a:off x="5174599" y="772052"/>
            <a:ext cx="6675288" cy="1015663"/>
          </a:xfrm>
          <a:prstGeom prst="rect">
            <a:avLst/>
          </a:prstGeom>
          <a:noFill/>
          <a:ln>
            <a:noFill/>
          </a:ln>
        </p:spPr>
        <p:txBody>
          <a:bodyPr wrap="square" rtlCol="0">
            <a:spAutoFit/>
          </a:bodyPr>
          <a:lstStyle>
            <a:defPPr>
              <a:defRPr lang="en-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ar-SA" sz="6000" b="1" dirty="0">
                <a:solidFill>
                  <a:schemeClr val="bg1"/>
                </a:solidFill>
              </a:rPr>
              <a:t>التوصيات</a:t>
            </a:r>
            <a:endParaRPr lang="en-SA" sz="6000" b="1" dirty="0">
              <a:solidFill>
                <a:schemeClr val="bg1"/>
              </a:solidFill>
            </a:endParaRPr>
          </a:p>
        </p:txBody>
      </p:sp>
      <p:sp>
        <p:nvSpPr>
          <p:cNvPr id="4" name="TextBox 3">
            <a:extLst>
              <a:ext uri="{FF2B5EF4-FFF2-40B4-BE49-F238E27FC236}">
                <a16:creationId xmlns:a16="http://schemas.microsoft.com/office/drawing/2014/main" id="{8B4DFC1E-1A06-21BC-49DB-FC5118B2819D}"/>
              </a:ext>
            </a:extLst>
          </p:cNvPr>
          <p:cNvSpPr txBox="1"/>
          <p:nvPr/>
        </p:nvSpPr>
        <p:spPr>
          <a:xfrm>
            <a:off x="1339921" y="2478206"/>
            <a:ext cx="10852079" cy="3693319"/>
          </a:xfrm>
          <a:prstGeom prst="rect">
            <a:avLst/>
          </a:prstGeom>
          <a:noFill/>
          <a:ln>
            <a:noFill/>
          </a:ln>
        </p:spPr>
        <p:txBody>
          <a:bodyPr wrap="square" rtlCol="0">
            <a:spAutoFit/>
          </a:bodyPr>
          <a:lstStyle/>
          <a:p>
            <a:pPr algn="r"/>
            <a:endParaRPr lang="ar-SA" sz="2600" b="1" dirty="0">
              <a:solidFill>
                <a:schemeClr val="bg1"/>
              </a:solidFill>
            </a:endParaRPr>
          </a:p>
          <a:p>
            <a:pPr algn="r"/>
            <a:r>
              <a:rPr lang="ar-SA" sz="2600" b="1" dirty="0">
                <a:solidFill>
                  <a:schemeClr val="bg1"/>
                </a:solidFill>
              </a:rPr>
              <a:t>يمكننا استثمار ثورة المعلومات والتقنية في صنع الأثر التوعوي، لكن قبل ذلك علينا تحديد الفئات المستهدفة. يبدو أن الوزارة عملت سابقًا على توعية البالغين، أما أثر التوعية على الفئات الأصغر لم يكن واضحًا على الرغم أنهم يشكلون الشريحة الأكبر من المجتمع في السعودية. اقترح تقسيم الفئات المجتمعية إلى التالي: </a:t>
            </a:r>
          </a:p>
          <a:p>
            <a:pPr algn="r"/>
            <a:r>
              <a:rPr lang="ar-SA" sz="2600" b="1" dirty="0">
                <a:solidFill>
                  <a:schemeClr val="bg1"/>
                </a:solidFill>
              </a:rPr>
              <a:t>- الأطفال: المواليد حتى عمر ١٥ عامًا </a:t>
            </a:r>
          </a:p>
          <a:p>
            <a:pPr algn="r"/>
            <a:r>
              <a:rPr lang="ar-SA" sz="2600" b="1" dirty="0">
                <a:solidFill>
                  <a:schemeClr val="bg1"/>
                </a:solidFill>
              </a:rPr>
              <a:t>- البالغون: من ١٥ عامًا حتى ٦٠ عامًا.</a:t>
            </a:r>
          </a:p>
          <a:p>
            <a:pPr algn="r"/>
            <a:r>
              <a:rPr lang="ar-SA" sz="2600" b="1" dirty="0">
                <a:solidFill>
                  <a:schemeClr val="bg1"/>
                </a:solidFill>
              </a:rPr>
              <a:t>- كبار السن: ٦٠ عامًا فأكثر</a:t>
            </a:r>
          </a:p>
          <a:p>
            <a:pPr algn="r"/>
            <a:endParaRPr lang="ar-SA" sz="2600" b="1" dirty="0">
              <a:solidFill>
                <a:schemeClr val="bg1"/>
              </a:solidFill>
            </a:endParaRPr>
          </a:p>
        </p:txBody>
      </p:sp>
    </p:spTree>
    <p:extLst>
      <p:ext uri="{BB962C8B-B14F-4D97-AF65-F5344CB8AC3E}">
        <p14:creationId xmlns:p14="http://schemas.microsoft.com/office/powerpoint/2010/main" val="31174897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cxnSp>
        <p:nvCxnSpPr>
          <p:cNvPr id="11" name="Straight Arrow Connector 10">
            <a:extLst>
              <a:ext uri="{FF2B5EF4-FFF2-40B4-BE49-F238E27FC236}">
                <a16:creationId xmlns:a16="http://schemas.microsoft.com/office/drawing/2014/main" id="{2571B239-9F8E-E96B-0FC3-120722765F93}"/>
              </a:ext>
            </a:extLst>
          </p:cNvPr>
          <p:cNvCxnSpPr>
            <a:cxnSpLocks/>
          </p:cNvCxnSpPr>
          <p:nvPr/>
        </p:nvCxnSpPr>
        <p:spPr>
          <a:xfrm>
            <a:off x="0" y="278455"/>
            <a:ext cx="12192000" cy="0"/>
          </a:xfrm>
          <a:prstGeom prst="straightConnector1">
            <a:avLst/>
          </a:prstGeom>
        </p:spPr>
        <p:style>
          <a:lnRef idx="2">
            <a:schemeClr val="accent6"/>
          </a:lnRef>
          <a:fillRef idx="0">
            <a:schemeClr val="accent6"/>
          </a:fillRef>
          <a:effectRef idx="1">
            <a:schemeClr val="accent6"/>
          </a:effectRef>
          <a:fontRef idx="minor">
            <a:schemeClr val="tx1"/>
          </a:fontRef>
        </p:style>
      </p:cxnSp>
      <p:cxnSp>
        <p:nvCxnSpPr>
          <p:cNvPr id="21" name="Straight Arrow Connector 20">
            <a:extLst>
              <a:ext uri="{FF2B5EF4-FFF2-40B4-BE49-F238E27FC236}">
                <a16:creationId xmlns:a16="http://schemas.microsoft.com/office/drawing/2014/main" id="{81309D47-C0D7-CBEC-2788-398442661553}"/>
              </a:ext>
            </a:extLst>
          </p:cNvPr>
          <p:cNvCxnSpPr>
            <a:cxnSpLocks/>
          </p:cNvCxnSpPr>
          <p:nvPr/>
        </p:nvCxnSpPr>
        <p:spPr>
          <a:xfrm>
            <a:off x="0" y="6579544"/>
            <a:ext cx="12192000" cy="0"/>
          </a:xfrm>
          <a:prstGeom prst="straightConnector1">
            <a:avLst/>
          </a:prstGeom>
        </p:spPr>
        <p:style>
          <a:lnRef idx="2">
            <a:schemeClr val="accent6"/>
          </a:lnRef>
          <a:fillRef idx="0">
            <a:schemeClr val="accent6"/>
          </a:fillRef>
          <a:effectRef idx="1">
            <a:schemeClr val="accent6"/>
          </a:effectRef>
          <a:fontRef idx="minor">
            <a:schemeClr val="tx1"/>
          </a:fontRef>
        </p:style>
      </p:cxnSp>
      <p:pic>
        <p:nvPicPr>
          <p:cNvPr id="3" name="Picture 2">
            <a:extLst>
              <a:ext uri="{FF2B5EF4-FFF2-40B4-BE49-F238E27FC236}">
                <a16:creationId xmlns:a16="http://schemas.microsoft.com/office/drawing/2014/main" id="{1EE6AC93-030A-E571-3C99-45D58864A2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39" y="278455"/>
            <a:ext cx="1757939" cy="1209262"/>
          </a:xfrm>
          <a:prstGeom prst="rect">
            <a:avLst/>
          </a:prstGeom>
        </p:spPr>
      </p:pic>
      <p:sp>
        <p:nvSpPr>
          <p:cNvPr id="12" name="Rectangle 11">
            <a:extLst>
              <a:ext uri="{FF2B5EF4-FFF2-40B4-BE49-F238E27FC236}">
                <a16:creationId xmlns:a16="http://schemas.microsoft.com/office/drawing/2014/main" id="{2A132980-25BE-D9C6-46B5-51EE76CBEB3A}"/>
              </a:ext>
            </a:extLst>
          </p:cNvPr>
          <p:cNvSpPr/>
          <p:nvPr/>
        </p:nvSpPr>
        <p:spPr>
          <a:xfrm>
            <a:off x="0" y="1909969"/>
            <a:ext cx="12290778" cy="426155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A"/>
          </a:p>
        </p:txBody>
      </p:sp>
      <p:sp>
        <p:nvSpPr>
          <p:cNvPr id="6" name="TextBox 5">
            <a:extLst>
              <a:ext uri="{FF2B5EF4-FFF2-40B4-BE49-F238E27FC236}">
                <a16:creationId xmlns:a16="http://schemas.microsoft.com/office/drawing/2014/main" id="{33A37C0F-4F32-1270-D13E-09FD3ADDC463}"/>
              </a:ext>
            </a:extLst>
          </p:cNvPr>
          <p:cNvSpPr txBox="1"/>
          <p:nvPr/>
        </p:nvSpPr>
        <p:spPr>
          <a:xfrm>
            <a:off x="997808" y="1530725"/>
            <a:ext cx="10852079" cy="1661993"/>
          </a:xfrm>
          <a:prstGeom prst="rect">
            <a:avLst/>
          </a:prstGeom>
          <a:noFill/>
          <a:ln>
            <a:noFill/>
          </a:ln>
        </p:spPr>
        <p:txBody>
          <a:bodyPr wrap="square" rtlCol="0">
            <a:spAutoFit/>
          </a:bodyPr>
          <a:lstStyle/>
          <a:p>
            <a:pPr algn="r"/>
            <a:endParaRPr lang="ar-SA" sz="3400" b="1" dirty="0">
              <a:solidFill>
                <a:schemeClr val="bg1"/>
              </a:solidFill>
            </a:endParaRPr>
          </a:p>
          <a:p>
            <a:pPr algn="r"/>
            <a:endParaRPr lang="ar-SA" sz="3400" b="1" dirty="0">
              <a:solidFill>
                <a:schemeClr val="bg1"/>
              </a:solidFill>
            </a:endParaRPr>
          </a:p>
          <a:p>
            <a:pPr algn="r"/>
            <a:endParaRPr lang="ar-SA" sz="3400" b="1" dirty="0">
              <a:solidFill>
                <a:schemeClr val="bg1"/>
              </a:solidFill>
            </a:endParaRPr>
          </a:p>
        </p:txBody>
      </p:sp>
      <p:sp>
        <p:nvSpPr>
          <p:cNvPr id="10" name="TextBox 9">
            <a:extLst>
              <a:ext uri="{FF2B5EF4-FFF2-40B4-BE49-F238E27FC236}">
                <a16:creationId xmlns:a16="http://schemas.microsoft.com/office/drawing/2014/main" id="{C0D734DA-FAEA-8B64-14DD-A6D1B1F2FF8D}"/>
              </a:ext>
            </a:extLst>
          </p:cNvPr>
          <p:cNvSpPr txBox="1"/>
          <p:nvPr/>
        </p:nvSpPr>
        <p:spPr>
          <a:xfrm>
            <a:off x="5174599" y="772052"/>
            <a:ext cx="6675288" cy="1015663"/>
          </a:xfrm>
          <a:prstGeom prst="rect">
            <a:avLst/>
          </a:prstGeom>
          <a:noFill/>
          <a:ln>
            <a:noFill/>
          </a:ln>
        </p:spPr>
        <p:txBody>
          <a:bodyPr wrap="square" rtlCol="0">
            <a:spAutoFit/>
          </a:bodyPr>
          <a:lstStyle>
            <a:defPPr>
              <a:defRPr lang="en-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ar-SA" sz="6000" b="1" dirty="0">
                <a:solidFill>
                  <a:schemeClr val="bg1"/>
                </a:solidFill>
              </a:rPr>
              <a:t>التوصيات</a:t>
            </a:r>
            <a:endParaRPr lang="en-SA" sz="6000" b="1" dirty="0">
              <a:solidFill>
                <a:schemeClr val="bg1"/>
              </a:solidFill>
            </a:endParaRPr>
          </a:p>
        </p:txBody>
      </p:sp>
      <p:sp>
        <p:nvSpPr>
          <p:cNvPr id="5" name="TextBox 4">
            <a:extLst>
              <a:ext uri="{FF2B5EF4-FFF2-40B4-BE49-F238E27FC236}">
                <a16:creationId xmlns:a16="http://schemas.microsoft.com/office/drawing/2014/main" id="{0915C449-6854-4FB2-B3CF-D965A30725EC}"/>
              </a:ext>
            </a:extLst>
          </p:cNvPr>
          <p:cNvSpPr txBox="1"/>
          <p:nvPr/>
        </p:nvSpPr>
        <p:spPr>
          <a:xfrm>
            <a:off x="997808" y="1530725"/>
            <a:ext cx="10852079" cy="4801314"/>
          </a:xfrm>
          <a:prstGeom prst="rect">
            <a:avLst/>
          </a:prstGeom>
          <a:noFill/>
          <a:ln>
            <a:noFill/>
          </a:ln>
        </p:spPr>
        <p:txBody>
          <a:bodyPr wrap="square" rtlCol="0">
            <a:spAutoFit/>
          </a:bodyPr>
          <a:lstStyle/>
          <a:p>
            <a:pPr algn="r"/>
            <a:endParaRPr lang="ar-SA" sz="3400" b="1" dirty="0">
              <a:solidFill>
                <a:schemeClr val="bg1"/>
              </a:solidFill>
            </a:endParaRPr>
          </a:p>
          <a:p>
            <a:pPr algn="r"/>
            <a:r>
              <a:rPr lang="ar-SA" sz="3400" b="1" dirty="0">
                <a:solidFill>
                  <a:schemeClr val="bg1"/>
                </a:solidFill>
              </a:rPr>
              <a:t>صنع الرسالة:</a:t>
            </a:r>
          </a:p>
          <a:p>
            <a:pPr algn="r"/>
            <a:endParaRPr lang="ar-SA" sz="3400" b="1" dirty="0">
              <a:solidFill>
                <a:schemeClr val="bg1"/>
              </a:solidFill>
            </a:endParaRPr>
          </a:p>
          <a:p>
            <a:pPr algn="r"/>
            <a:r>
              <a:rPr lang="ar-SA" sz="3400" b="1" dirty="0">
                <a:solidFill>
                  <a:schemeClr val="bg1"/>
                </a:solidFill>
              </a:rPr>
              <a:t>ينبغي أن تركّز رسالة التواصل على التحفيز على التقليل من استهلاك الطعام، الحصول على غذاء متوازن، والابتعاد عن الطعام السيء. المقترحات قد تتضمن تعريف المجتمع على أطباق صحية متوازنة من ثقافات أخرى مثل نظام غذاء سكان حوض البحر المتوسط، وسكان مالي، تشاد، السنغال وسيراليون.</a:t>
            </a:r>
          </a:p>
          <a:p>
            <a:pPr algn="r"/>
            <a:endParaRPr lang="ar-SA" sz="3400" b="1" dirty="0">
              <a:solidFill>
                <a:schemeClr val="bg1"/>
              </a:solidFill>
            </a:endParaRPr>
          </a:p>
        </p:txBody>
      </p:sp>
    </p:spTree>
    <p:extLst>
      <p:ext uri="{BB962C8B-B14F-4D97-AF65-F5344CB8AC3E}">
        <p14:creationId xmlns:p14="http://schemas.microsoft.com/office/powerpoint/2010/main" val="3925219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cxnSp>
        <p:nvCxnSpPr>
          <p:cNvPr id="11" name="Straight Arrow Connector 10">
            <a:extLst>
              <a:ext uri="{FF2B5EF4-FFF2-40B4-BE49-F238E27FC236}">
                <a16:creationId xmlns:a16="http://schemas.microsoft.com/office/drawing/2014/main" id="{2571B239-9F8E-E96B-0FC3-120722765F93}"/>
              </a:ext>
            </a:extLst>
          </p:cNvPr>
          <p:cNvCxnSpPr>
            <a:cxnSpLocks/>
          </p:cNvCxnSpPr>
          <p:nvPr/>
        </p:nvCxnSpPr>
        <p:spPr>
          <a:xfrm>
            <a:off x="0" y="278455"/>
            <a:ext cx="12192000" cy="0"/>
          </a:xfrm>
          <a:prstGeom prst="straightConnector1">
            <a:avLst/>
          </a:prstGeom>
        </p:spPr>
        <p:style>
          <a:lnRef idx="2">
            <a:schemeClr val="accent6"/>
          </a:lnRef>
          <a:fillRef idx="0">
            <a:schemeClr val="accent6"/>
          </a:fillRef>
          <a:effectRef idx="1">
            <a:schemeClr val="accent6"/>
          </a:effectRef>
          <a:fontRef idx="minor">
            <a:schemeClr val="tx1"/>
          </a:fontRef>
        </p:style>
      </p:cxnSp>
      <p:cxnSp>
        <p:nvCxnSpPr>
          <p:cNvPr id="21" name="Straight Arrow Connector 20">
            <a:extLst>
              <a:ext uri="{FF2B5EF4-FFF2-40B4-BE49-F238E27FC236}">
                <a16:creationId xmlns:a16="http://schemas.microsoft.com/office/drawing/2014/main" id="{81309D47-C0D7-CBEC-2788-398442661553}"/>
              </a:ext>
            </a:extLst>
          </p:cNvPr>
          <p:cNvCxnSpPr>
            <a:cxnSpLocks/>
          </p:cNvCxnSpPr>
          <p:nvPr/>
        </p:nvCxnSpPr>
        <p:spPr>
          <a:xfrm>
            <a:off x="0" y="6579544"/>
            <a:ext cx="12192000" cy="0"/>
          </a:xfrm>
          <a:prstGeom prst="straightConnector1">
            <a:avLst/>
          </a:prstGeom>
        </p:spPr>
        <p:style>
          <a:lnRef idx="2">
            <a:schemeClr val="accent6"/>
          </a:lnRef>
          <a:fillRef idx="0">
            <a:schemeClr val="accent6"/>
          </a:fillRef>
          <a:effectRef idx="1">
            <a:schemeClr val="accent6"/>
          </a:effectRef>
          <a:fontRef idx="minor">
            <a:schemeClr val="tx1"/>
          </a:fontRef>
        </p:style>
      </p:cxnSp>
      <p:pic>
        <p:nvPicPr>
          <p:cNvPr id="3" name="Picture 2">
            <a:extLst>
              <a:ext uri="{FF2B5EF4-FFF2-40B4-BE49-F238E27FC236}">
                <a16:creationId xmlns:a16="http://schemas.microsoft.com/office/drawing/2014/main" id="{1EE6AC93-030A-E571-3C99-45D58864A2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39" y="278455"/>
            <a:ext cx="1757939" cy="1209262"/>
          </a:xfrm>
          <a:prstGeom prst="rect">
            <a:avLst/>
          </a:prstGeom>
        </p:spPr>
      </p:pic>
      <p:sp>
        <p:nvSpPr>
          <p:cNvPr id="12" name="Rectangle 11">
            <a:extLst>
              <a:ext uri="{FF2B5EF4-FFF2-40B4-BE49-F238E27FC236}">
                <a16:creationId xmlns:a16="http://schemas.microsoft.com/office/drawing/2014/main" id="{2A132980-25BE-D9C6-46B5-51EE76CBEB3A}"/>
              </a:ext>
            </a:extLst>
          </p:cNvPr>
          <p:cNvSpPr/>
          <p:nvPr/>
        </p:nvSpPr>
        <p:spPr>
          <a:xfrm>
            <a:off x="0" y="1909969"/>
            <a:ext cx="12290778" cy="426155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A"/>
          </a:p>
        </p:txBody>
      </p:sp>
      <p:sp>
        <p:nvSpPr>
          <p:cNvPr id="6" name="TextBox 5">
            <a:extLst>
              <a:ext uri="{FF2B5EF4-FFF2-40B4-BE49-F238E27FC236}">
                <a16:creationId xmlns:a16="http://schemas.microsoft.com/office/drawing/2014/main" id="{33A37C0F-4F32-1270-D13E-09FD3ADDC463}"/>
              </a:ext>
            </a:extLst>
          </p:cNvPr>
          <p:cNvSpPr txBox="1"/>
          <p:nvPr/>
        </p:nvSpPr>
        <p:spPr>
          <a:xfrm>
            <a:off x="997808" y="1530725"/>
            <a:ext cx="10852079" cy="2185214"/>
          </a:xfrm>
          <a:prstGeom prst="rect">
            <a:avLst/>
          </a:prstGeom>
          <a:noFill/>
          <a:ln>
            <a:noFill/>
          </a:ln>
        </p:spPr>
        <p:txBody>
          <a:bodyPr wrap="square" rtlCol="0">
            <a:spAutoFit/>
          </a:bodyPr>
          <a:lstStyle/>
          <a:p>
            <a:pPr algn="r"/>
            <a:endParaRPr lang="ar-SA" sz="3400" b="1" dirty="0">
              <a:solidFill>
                <a:schemeClr val="bg1"/>
              </a:solidFill>
            </a:endParaRPr>
          </a:p>
          <a:p>
            <a:pPr algn="r"/>
            <a:r>
              <a:rPr lang="ar-SA" sz="3400" b="1" dirty="0">
                <a:solidFill>
                  <a:schemeClr val="bg1"/>
                </a:solidFill>
              </a:rPr>
              <a:t> الوعي لدى الأطفال</a:t>
            </a:r>
          </a:p>
          <a:p>
            <a:pPr algn="r"/>
            <a:endParaRPr lang="ar-SA" sz="3400" b="1" dirty="0">
              <a:solidFill>
                <a:schemeClr val="bg1"/>
              </a:solidFill>
            </a:endParaRPr>
          </a:p>
          <a:p>
            <a:pPr algn="r"/>
            <a:endParaRPr lang="ar-SA" sz="3400" b="1" dirty="0">
              <a:solidFill>
                <a:schemeClr val="bg1"/>
              </a:solidFill>
            </a:endParaRPr>
          </a:p>
        </p:txBody>
      </p:sp>
      <p:sp>
        <p:nvSpPr>
          <p:cNvPr id="10" name="TextBox 9">
            <a:extLst>
              <a:ext uri="{FF2B5EF4-FFF2-40B4-BE49-F238E27FC236}">
                <a16:creationId xmlns:a16="http://schemas.microsoft.com/office/drawing/2014/main" id="{C0D734DA-FAEA-8B64-14DD-A6D1B1F2FF8D}"/>
              </a:ext>
            </a:extLst>
          </p:cNvPr>
          <p:cNvSpPr txBox="1"/>
          <p:nvPr/>
        </p:nvSpPr>
        <p:spPr>
          <a:xfrm>
            <a:off x="5174599" y="772052"/>
            <a:ext cx="6675288" cy="1015663"/>
          </a:xfrm>
          <a:prstGeom prst="rect">
            <a:avLst/>
          </a:prstGeom>
          <a:noFill/>
          <a:ln>
            <a:noFill/>
          </a:ln>
        </p:spPr>
        <p:txBody>
          <a:bodyPr wrap="square" rtlCol="0">
            <a:spAutoFit/>
          </a:bodyPr>
          <a:lstStyle>
            <a:defPPr>
              <a:defRPr lang="en-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ar-SA" sz="6000" b="1" dirty="0">
                <a:solidFill>
                  <a:schemeClr val="bg1"/>
                </a:solidFill>
              </a:rPr>
              <a:t>التوصيات</a:t>
            </a:r>
            <a:endParaRPr lang="en-SA" sz="6000" b="1" dirty="0">
              <a:solidFill>
                <a:schemeClr val="bg1"/>
              </a:solidFill>
            </a:endParaRPr>
          </a:p>
        </p:txBody>
      </p:sp>
      <p:sp>
        <p:nvSpPr>
          <p:cNvPr id="4" name="TextBox 3">
            <a:extLst>
              <a:ext uri="{FF2B5EF4-FFF2-40B4-BE49-F238E27FC236}">
                <a16:creationId xmlns:a16="http://schemas.microsoft.com/office/drawing/2014/main" id="{8B4DFC1E-1A06-21BC-49DB-FC5118B2819D}"/>
              </a:ext>
            </a:extLst>
          </p:cNvPr>
          <p:cNvSpPr txBox="1"/>
          <p:nvPr/>
        </p:nvSpPr>
        <p:spPr>
          <a:xfrm>
            <a:off x="1339921" y="2873008"/>
            <a:ext cx="10852079" cy="4016484"/>
          </a:xfrm>
          <a:prstGeom prst="rect">
            <a:avLst/>
          </a:prstGeom>
          <a:noFill/>
          <a:ln>
            <a:noFill/>
          </a:ln>
        </p:spPr>
        <p:txBody>
          <a:bodyPr wrap="square" rtlCol="0">
            <a:spAutoFit/>
          </a:bodyPr>
          <a:lstStyle/>
          <a:p>
            <a:pPr algn="r"/>
            <a:r>
              <a:rPr lang="ar-SA" sz="2600" b="1" dirty="0">
                <a:solidFill>
                  <a:schemeClr val="bg1"/>
                </a:solidFill>
              </a:rPr>
              <a:t>يمكن تفعيل التواصل مع الأطفال عبر أكثر من جهة، وذلك إما عن طريق استهداف الآباء لخلق عادات غذائية صحية في أبنائهم، في المدرسة، أو بشكل أكثر سهولة عن طريق هواتفهم. استعمال البروشورات والمنشورات التي تتضمن حقائق غذائية بلا شك لا يستهوي الأطفال وربما لن يستطيعوا فهم فحواه. يأتي هنا دور التقنية في تذليل هذه الصعوبات عبر إمكانية الوصول لهم عبر الألعاب.</a:t>
            </a:r>
            <a:r>
              <a:rPr lang="ar-SA" sz="2600" b="1" baseline="30000" dirty="0">
                <a:solidFill>
                  <a:schemeClr val="bg1"/>
                </a:solidFill>
              </a:rPr>
              <a:t>٦</a:t>
            </a:r>
          </a:p>
          <a:p>
            <a:pPr algn="r"/>
            <a:r>
              <a:rPr lang="ar-SA" sz="2600" b="1" dirty="0">
                <a:solidFill>
                  <a:schemeClr val="bg1"/>
                </a:solidFill>
              </a:rPr>
              <a:t>الدراسة هذه تثبت فاعلية الألعاب في تشجيع الأطفال (والمراهقين) على أكل المزيد من الفواكه والخضروات وزيادة معرفتهم بالقيم الغذائية. أشدد على أن التركيز ينبغي أن يتوجه نحو الفئات السنية الأصغر عمرًا لكبر حجمها إلى جانب أهمية تنمية العادات والثقافة منذ السنوات المبكرة.</a:t>
            </a:r>
          </a:p>
          <a:p>
            <a:pPr algn="r"/>
            <a:endParaRPr lang="ar-SA" sz="2600" b="1" dirty="0">
              <a:solidFill>
                <a:schemeClr val="bg1"/>
              </a:solidFill>
            </a:endParaRPr>
          </a:p>
          <a:p>
            <a:pPr algn="r"/>
            <a:r>
              <a:rPr lang="ar-SA" sz="1050" b="1" dirty="0">
                <a:solidFill>
                  <a:schemeClr val="bg1"/>
                </a:solidFill>
              </a:rPr>
              <a:t>٦- </a:t>
            </a:r>
            <a:r>
              <a:rPr lang="en-US" sz="1050" b="0" i="0" u="none" strike="noStrike" dirty="0">
                <a:solidFill>
                  <a:schemeClr val="bg1"/>
                </a:solidFill>
                <a:effectLst/>
                <a:latin typeface="Roboto" panose="02000000000000000000" pitchFamily="2" charset="0"/>
              </a:rPr>
              <a:t>Gamification for the Improvement of Diet, Nutritional Habits, and Body Composition in Children and Adolescents: A Systematic Review and Meta-Analysis. Nutrients. 2021 Jul 20;13(7):2478. </a:t>
            </a:r>
            <a:r>
              <a:rPr lang="en-US" sz="1050" b="0" i="0" u="none" strike="noStrike" dirty="0" err="1">
                <a:solidFill>
                  <a:schemeClr val="bg1"/>
                </a:solidFill>
                <a:effectLst/>
                <a:latin typeface="Roboto" panose="02000000000000000000" pitchFamily="2" charset="0"/>
              </a:rPr>
              <a:t>doi</a:t>
            </a:r>
            <a:r>
              <a:rPr lang="en-US" sz="1050" b="0" i="0" u="none" strike="noStrike" dirty="0">
                <a:solidFill>
                  <a:schemeClr val="bg1"/>
                </a:solidFill>
                <a:effectLst/>
                <a:latin typeface="Roboto" panose="02000000000000000000" pitchFamily="2" charset="0"/>
              </a:rPr>
              <a:t>: 10.3390/nu13072478. PMID: 34371989; PMCID: PMC8308535.</a:t>
            </a:r>
            <a:endParaRPr lang="ar-SA" sz="1050" b="1" baseline="30000" dirty="0">
              <a:solidFill>
                <a:schemeClr val="bg1"/>
              </a:solidFill>
            </a:endParaRPr>
          </a:p>
          <a:p>
            <a:pPr algn="r"/>
            <a:endParaRPr lang="ar-SA" sz="2600" b="1" dirty="0">
              <a:solidFill>
                <a:schemeClr val="bg1"/>
              </a:solidFill>
            </a:endParaRPr>
          </a:p>
        </p:txBody>
      </p:sp>
    </p:spTree>
    <p:extLst>
      <p:ext uri="{BB962C8B-B14F-4D97-AF65-F5344CB8AC3E}">
        <p14:creationId xmlns:p14="http://schemas.microsoft.com/office/powerpoint/2010/main" val="17739237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cxnSp>
        <p:nvCxnSpPr>
          <p:cNvPr id="11" name="Straight Arrow Connector 10">
            <a:extLst>
              <a:ext uri="{FF2B5EF4-FFF2-40B4-BE49-F238E27FC236}">
                <a16:creationId xmlns:a16="http://schemas.microsoft.com/office/drawing/2014/main" id="{2571B239-9F8E-E96B-0FC3-120722765F93}"/>
              </a:ext>
            </a:extLst>
          </p:cNvPr>
          <p:cNvCxnSpPr>
            <a:cxnSpLocks/>
          </p:cNvCxnSpPr>
          <p:nvPr/>
        </p:nvCxnSpPr>
        <p:spPr>
          <a:xfrm>
            <a:off x="0" y="278455"/>
            <a:ext cx="12192000" cy="0"/>
          </a:xfrm>
          <a:prstGeom prst="straightConnector1">
            <a:avLst/>
          </a:prstGeom>
        </p:spPr>
        <p:style>
          <a:lnRef idx="2">
            <a:schemeClr val="accent6"/>
          </a:lnRef>
          <a:fillRef idx="0">
            <a:schemeClr val="accent6"/>
          </a:fillRef>
          <a:effectRef idx="1">
            <a:schemeClr val="accent6"/>
          </a:effectRef>
          <a:fontRef idx="minor">
            <a:schemeClr val="tx1"/>
          </a:fontRef>
        </p:style>
      </p:cxnSp>
      <p:cxnSp>
        <p:nvCxnSpPr>
          <p:cNvPr id="21" name="Straight Arrow Connector 20">
            <a:extLst>
              <a:ext uri="{FF2B5EF4-FFF2-40B4-BE49-F238E27FC236}">
                <a16:creationId xmlns:a16="http://schemas.microsoft.com/office/drawing/2014/main" id="{81309D47-C0D7-CBEC-2788-398442661553}"/>
              </a:ext>
            </a:extLst>
          </p:cNvPr>
          <p:cNvCxnSpPr>
            <a:cxnSpLocks/>
          </p:cNvCxnSpPr>
          <p:nvPr/>
        </p:nvCxnSpPr>
        <p:spPr>
          <a:xfrm>
            <a:off x="0" y="6579544"/>
            <a:ext cx="12192000" cy="0"/>
          </a:xfrm>
          <a:prstGeom prst="straightConnector1">
            <a:avLst/>
          </a:prstGeom>
        </p:spPr>
        <p:style>
          <a:lnRef idx="2">
            <a:schemeClr val="accent6"/>
          </a:lnRef>
          <a:fillRef idx="0">
            <a:schemeClr val="accent6"/>
          </a:fillRef>
          <a:effectRef idx="1">
            <a:schemeClr val="accent6"/>
          </a:effectRef>
          <a:fontRef idx="minor">
            <a:schemeClr val="tx1"/>
          </a:fontRef>
        </p:style>
      </p:cxnSp>
      <p:pic>
        <p:nvPicPr>
          <p:cNvPr id="3" name="Picture 2">
            <a:extLst>
              <a:ext uri="{FF2B5EF4-FFF2-40B4-BE49-F238E27FC236}">
                <a16:creationId xmlns:a16="http://schemas.microsoft.com/office/drawing/2014/main" id="{1EE6AC93-030A-E571-3C99-45D58864A2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39" y="278455"/>
            <a:ext cx="1757939" cy="1209262"/>
          </a:xfrm>
          <a:prstGeom prst="rect">
            <a:avLst/>
          </a:prstGeom>
        </p:spPr>
      </p:pic>
      <p:sp>
        <p:nvSpPr>
          <p:cNvPr id="12" name="Rectangle 11">
            <a:extLst>
              <a:ext uri="{FF2B5EF4-FFF2-40B4-BE49-F238E27FC236}">
                <a16:creationId xmlns:a16="http://schemas.microsoft.com/office/drawing/2014/main" id="{2A132980-25BE-D9C6-46B5-51EE76CBEB3A}"/>
              </a:ext>
            </a:extLst>
          </p:cNvPr>
          <p:cNvSpPr/>
          <p:nvPr/>
        </p:nvSpPr>
        <p:spPr>
          <a:xfrm>
            <a:off x="0" y="1909969"/>
            <a:ext cx="12290778" cy="426155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A"/>
          </a:p>
        </p:txBody>
      </p:sp>
      <p:sp>
        <p:nvSpPr>
          <p:cNvPr id="6" name="TextBox 5">
            <a:extLst>
              <a:ext uri="{FF2B5EF4-FFF2-40B4-BE49-F238E27FC236}">
                <a16:creationId xmlns:a16="http://schemas.microsoft.com/office/drawing/2014/main" id="{33A37C0F-4F32-1270-D13E-09FD3ADDC463}"/>
              </a:ext>
            </a:extLst>
          </p:cNvPr>
          <p:cNvSpPr txBox="1"/>
          <p:nvPr/>
        </p:nvSpPr>
        <p:spPr>
          <a:xfrm>
            <a:off x="997808" y="1530725"/>
            <a:ext cx="10852079" cy="2185214"/>
          </a:xfrm>
          <a:prstGeom prst="rect">
            <a:avLst/>
          </a:prstGeom>
          <a:noFill/>
          <a:ln>
            <a:noFill/>
          </a:ln>
        </p:spPr>
        <p:txBody>
          <a:bodyPr wrap="square" rtlCol="0">
            <a:spAutoFit/>
          </a:bodyPr>
          <a:lstStyle/>
          <a:p>
            <a:pPr algn="r"/>
            <a:endParaRPr lang="ar-SA" sz="3400" b="1" dirty="0">
              <a:solidFill>
                <a:schemeClr val="bg1"/>
              </a:solidFill>
            </a:endParaRPr>
          </a:p>
          <a:p>
            <a:pPr algn="r"/>
            <a:r>
              <a:rPr lang="ar-SA" sz="3400" b="1" dirty="0">
                <a:solidFill>
                  <a:schemeClr val="bg1"/>
                </a:solidFill>
              </a:rPr>
              <a:t>الوعي لدى البالغين</a:t>
            </a:r>
          </a:p>
          <a:p>
            <a:pPr algn="r"/>
            <a:endParaRPr lang="ar-SA" sz="3400" b="1" dirty="0">
              <a:solidFill>
                <a:schemeClr val="bg1"/>
              </a:solidFill>
            </a:endParaRPr>
          </a:p>
          <a:p>
            <a:pPr algn="r"/>
            <a:endParaRPr lang="ar-SA" sz="3400" b="1" dirty="0">
              <a:solidFill>
                <a:schemeClr val="bg1"/>
              </a:solidFill>
            </a:endParaRPr>
          </a:p>
        </p:txBody>
      </p:sp>
      <p:sp>
        <p:nvSpPr>
          <p:cNvPr id="10" name="TextBox 9">
            <a:extLst>
              <a:ext uri="{FF2B5EF4-FFF2-40B4-BE49-F238E27FC236}">
                <a16:creationId xmlns:a16="http://schemas.microsoft.com/office/drawing/2014/main" id="{C0D734DA-FAEA-8B64-14DD-A6D1B1F2FF8D}"/>
              </a:ext>
            </a:extLst>
          </p:cNvPr>
          <p:cNvSpPr txBox="1"/>
          <p:nvPr/>
        </p:nvSpPr>
        <p:spPr>
          <a:xfrm>
            <a:off x="5174599" y="772052"/>
            <a:ext cx="6675288" cy="1015663"/>
          </a:xfrm>
          <a:prstGeom prst="rect">
            <a:avLst/>
          </a:prstGeom>
          <a:noFill/>
          <a:ln>
            <a:noFill/>
          </a:ln>
        </p:spPr>
        <p:txBody>
          <a:bodyPr wrap="square" rtlCol="0">
            <a:spAutoFit/>
          </a:bodyPr>
          <a:lstStyle>
            <a:defPPr>
              <a:defRPr lang="en-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ar-SA" sz="6000" b="1" dirty="0">
                <a:solidFill>
                  <a:schemeClr val="bg1"/>
                </a:solidFill>
              </a:rPr>
              <a:t>التوصيات</a:t>
            </a:r>
            <a:endParaRPr lang="en-SA" sz="6000" b="1" dirty="0">
              <a:solidFill>
                <a:schemeClr val="bg1"/>
              </a:solidFill>
            </a:endParaRPr>
          </a:p>
        </p:txBody>
      </p:sp>
      <p:sp>
        <p:nvSpPr>
          <p:cNvPr id="4" name="TextBox 3">
            <a:extLst>
              <a:ext uri="{FF2B5EF4-FFF2-40B4-BE49-F238E27FC236}">
                <a16:creationId xmlns:a16="http://schemas.microsoft.com/office/drawing/2014/main" id="{8B4DFC1E-1A06-21BC-49DB-FC5118B2819D}"/>
              </a:ext>
            </a:extLst>
          </p:cNvPr>
          <p:cNvSpPr txBox="1"/>
          <p:nvPr/>
        </p:nvSpPr>
        <p:spPr>
          <a:xfrm>
            <a:off x="1339921" y="2873008"/>
            <a:ext cx="10852079" cy="2492990"/>
          </a:xfrm>
          <a:prstGeom prst="rect">
            <a:avLst/>
          </a:prstGeom>
          <a:noFill/>
          <a:ln>
            <a:noFill/>
          </a:ln>
        </p:spPr>
        <p:txBody>
          <a:bodyPr wrap="square" rtlCol="0">
            <a:spAutoFit/>
          </a:bodyPr>
          <a:lstStyle/>
          <a:p>
            <a:pPr algn="r"/>
            <a:r>
              <a:rPr lang="ar-SA" sz="2600" b="1" dirty="0">
                <a:solidFill>
                  <a:schemeClr val="bg1"/>
                </a:solidFill>
              </a:rPr>
              <a:t>بالنسبة للبالغين فيمكن استهدافهم عبر قنوات التواصل الاجتماعي، الأماكن العامة، المؤسسات الغذائية، مؤسسات العمل، لكن نودّ أن نقترح إمكانية استهداف فئات المجتمع بناء على اهتماماتهم وصنع محتوى إبداعي مخصص لهم، على سبيل المثال: المهتمون بكرة القدم يمكن صنع محتوى توعوي في الملاعب أو خلال المباريات يحاكي اهتماماتهم ويحمل طابعًا مرحًا ومميزًا.</a:t>
            </a:r>
            <a:endParaRPr lang="ar-SA" sz="2600" b="1" baseline="30000" dirty="0">
              <a:solidFill>
                <a:schemeClr val="bg1"/>
              </a:solidFill>
            </a:endParaRPr>
          </a:p>
          <a:p>
            <a:pPr algn="r"/>
            <a:endParaRPr lang="ar-SA" sz="2600" b="1" dirty="0">
              <a:solidFill>
                <a:schemeClr val="bg1"/>
              </a:solidFill>
            </a:endParaRPr>
          </a:p>
          <a:p>
            <a:pPr algn="r"/>
            <a:endParaRPr lang="ar-SA" sz="2600" b="1" dirty="0">
              <a:solidFill>
                <a:schemeClr val="bg1"/>
              </a:solidFill>
            </a:endParaRPr>
          </a:p>
        </p:txBody>
      </p:sp>
    </p:spTree>
    <p:extLst>
      <p:ext uri="{BB962C8B-B14F-4D97-AF65-F5344CB8AC3E}">
        <p14:creationId xmlns:p14="http://schemas.microsoft.com/office/powerpoint/2010/main" val="28932160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cxnSp>
        <p:nvCxnSpPr>
          <p:cNvPr id="11" name="Straight Arrow Connector 10">
            <a:extLst>
              <a:ext uri="{FF2B5EF4-FFF2-40B4-BE49-F238E27FC236}">
                <a16:creationId xmlns:a16="http://schemas.microsoft.com/office/drawing/2014/main" id="{2571B239-9F8E-E96B-0FC3-120722765F93}"/>
              </a:ext>
            </a:extLst>
          </p:cNvPr>
          <p:cNvCxnSpPr>
            <a:cxnSpLocks/>
          </p:cNvCxnSpPr>
          <p:nvPr/>
        </p:nvCxnSpPr>
        <p:spPr>
          <a:xfrm>
            <a:off x="0" y="278455"/>
            <a:ext cx="12192000" cy="0"/>
          </a:xfrm>
          <a:prstGeom prst="straightConnector1">
            <a:avLst/>
          </a:prstGeom>
        </p:spPr>
        <p:style>
          <a:lnRef idx="2">
            <a:schemeClr val="accent6"/>
          </a:lnRef>
          <a:fillRef idx="0">
            <a:schemeClr val="accent6"/>
          </a:fillRef>
          <a:effectRef idx="1">
            <a:schemeClr val="accent6"/>
          </a:effectRef>
          <a:fontRef idx="minor">
            <a:schemeClr val="tx1"/>
          </a:fontRef>
        </p:style>
      </p:cxnSp>
      <p:cxnSp>
        <p:nvCxnSpPr>
          <p:cNvPr id="21" name="Straight Arrow Connector 20">
            <a:extLst>
              <a:ext uri="{FF2B5EF4-FFF2-40B4-BE49-F238E27FC236}">
                <a16:creationId xmlns:a16="http://schemas.microsoft.com/office/drawing/2014/main" id="{81309D47-C0D7-CBEC-2788-398442661553}"/>
              </a:ext>
            </a:extLst>
          </p:cNvPr>
          <p:cNvCxnSpPr>
            <a:cxnSpLocks/>
          </p:cNvCxnSpPr>
          <p:nvPr/>
        </p:nvCxnSpPr>
        <p:spPr>
          <a:xfrm>
            <a:off x="0" y="6579544"/>
            <a:ext cx="12192000" cy="0"/>
          </a:xfrm>
          <a:prstGeom prst="straightConnector1">
            <a:avLst/>
          </a:prstGeom>
        </p:spPr>
        <p:style>
          <a:lnRef idx="2">
            <a:schemeClr val="accent6"/>
          </a:lnRef>
          <a:fillRef idx="0">
            <a:schemeClr val="accent6"/>
          </a:fillRef>
          <a:effectRef idx="1">
            <a:schemeClr val="accent6"/>
          </a:effectRef>
          <a:fontRef idx="minor">
            <a:schemeClr val="tx1"/>
          </a:fontRef>
        </p:style>
      </p:cxnSp>
      <p:pic>
        <p:nvPicPr>
          <p:cNvPr id="3" name="Picture 2">
            <a:extLst>
              <a:ext uri="{FF2B5EF4-FFF2-40B4-BE49-F238E27FC236}">
                <a16:creationId xmlns:a16="http://schemas.microsoft.com/office/drawing/2014/main" id="{1EE6AC93-030A-E571-3C99-45D58864A2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39" y="278455"/>
            <a:ext cx="1757939" cy="1209262"/>
          </a:xfrm>
          <a:prstGeom prst="rect">
            <a:avLst/>
          </a:prstGeom>
        </p:spPr>
      </p:pic>
      <p:sp>
        <p:nvSpPr>
          <p:cNvPr id="12" name="Rectangle 11">
            <a:extLst>
              <a:ext uri="{FF2B5EF4-FFF2-40B4-BE49-F238E27FC236}">
                <a16:creationId xmlns:a16="http://schemas.microsoft.com/office/drawing/2014/main" id="{2A132980-25BE-D9C6-46B5-51EE76CBEB3A}"/>
              </a:ext>
            </a:extLst>
          </p:cNvPr>
          <p:cNvSpPr/>
          <p:nvPr/>
        </p:nvSpPr>
        <p:spPr>
          <a:xfrm>
            <a:off x="0" y="1909969"/>
            <a:ext cx="12290778" cy="426155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A"/>
          </a:p>
        </p:txBody>
      </p:sp>
      <p:sp>
        <p:nvSpPr>
          <p:cNvPr id="6" name="TextBox 5">
            <a:extLst>
              <a:ext uri="{FF2B5EF4-FFF2-40B4-BE49-F238E27FC236}">
                <a16:creationId xmlns:a16="http://schemas.microsoft.com/office/drawing/2014/main" id="{33A37C0F-4F32-1270-D13E-09FD3ADDC463}"/>
              </a:ext>
            </a:extLst>
          </p:cNvPr>
          <p:cNvSpPr txBox="1"/>
          <p:nvPr/>
        </p:nvSpPr>
        <p:spPr>
          <a:xfrm>
            <a:off x="997808" y="1530725"/>
            <a:ext cx="10852079" cy="2185214"/>
          </a:xfrm>
          <a:prstGeom prst="rect">
            <a:avLst/>
          </a:prstGeom>
          <a:noFill/>
          <a:ln>
            <a:noFill/>
          </a:ln>
        </p:spPr>
        <p:txBody>
          <a:bodyPr wrap="square" rtlCol="0">
            <a:spAutoFit/>
          </a:bodyPr>
          <a:lstStyle/>
          <a:p>
            <a:pPr algn="r"/>
            <a:endParaRPr lang="ar-SA" sz="3400" b="1" dirty="0">
              <a:solidFill>
                <a:schemeClr val="bg1"/>
              </a:solidFill>
            </a:endParaRPr>
          </a:p>
          <a:p>
            <a:pPr algn="r"/>
            <a:r>
              <a:rPr lang="ar-SA" sz="3400" b="1" dirty="0">
                <a:solidFill>
                  <a:schemeClr val="bg1"/>
                </a:solidFill>
              </a:rPr>
              <a:t>الوعي لدى كبار السن</a:t>
            </a:r>
          </a:p>
          <a:p>
            <a:pPr algn="r"/>
            <a:endParaRPr lang="ar-SA" sz="3400" b="1" dirty="0">
              <a:solidFill>
                <a:schemeClr val="bg1"/>
              </a:solidFill>
            </a:endParaRPr>
          </a:p>
          <a:p>
            <a:pPr algn="r"/>
            <a:endParaRPr lang="ar-SA" sz="3400" b="1" dirty="0">
              <a:solidFill>
                <a:schemeClr val="bg1"/>
              </a:solidFill>
            </a:endParaRPr>
          </a:p>
        </p:txBody>
      </p:sp>
      <p:sp>
        <p:nvSpPr>
          <p:cNvPr id="10" name="TextBox 9">
            <a:extLst>
              <a:ext uri="{FF2B5EF4-FFF2-40B4-BE49-F238E27FC236}">
                <a16:creationId xmlns:a16="http://schemas.microsoft.com/office/drawing/2014/main" id="{C0D734DA-FAEA-8B64-14DD-A6D1B1F2FF8D}"/>
              </a:ext>
            </a:extLst>
          </p:cNvPr>
          <p:cNvSpPr txBox="1"/>
          <p:nvPr/>
        </p:nvSpPr>
        <p:spPr>
          <a:xfrm>
            <a:off x="5174599" y="772052"/>
            <a:ext cx="6675288" cy="1015663"/>
          </a:xfrm>
          <a:prstGeom prst="rect">
            <a:avLst/>
          </a:prstGeom>
          <a:noFill/>
          <a:ln>
            <a:noFill/>
          </a:ln>
        </p:spPr>
        <p:txBody>
          <a:bodyPr wrap="square" rtlCol="0">
            <a:spAutoFit/>
          </a:bodyPr>
          <a:lstStyle>
            <a:defPPr>
              <a:defRPr lang="en-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ar-SA" sz="6000" b="1" dirty="0">
                <a:solidFill>
                  <a:schemeClr val="bg1"/>
                </a:solidFill>
              </a:rPr>
              <a:t>التوصيات</a:t>
            </a:r>
            <a:endParaRPr lang="en-SA" sz="6000" b="1" dirty="0">
              <a:solidFill>
                <a:schemeClr val="bg1"/>
              </a:solidFill>
            </a:endParaRPr>
          </a:p>
        </p:txBody>
      </p:sp>
      <p:sp>
        <p:nvSpPr>
          <p:cNvPr id="4" name="TextBox 3">
            <a:extLst>
              <a:ext uri="{FF2B5EF4-FFF2-40B4-BE49-F238E27FC236}">
                <a16:creationId xmlns:a16="http://schemas.microsoft.com/office/drawing/2014/main" id="{8B4DFC1E-1A06-21BC-49DB-FC5118B2819D}"/>
              </a:ext>
            </a:extLst>
          </p:cNvPr>
          <p:cNvSpPr txBox="1"/>
          <p:nvPr/>
        </p:nvSpPr>
        <p:spPr>
          <a:xfrm>
            <a:off x="1339921" y="2873008"/>
            <a:ext cx="10852079" cy="2492990"/>
          </a:xfrm>
          <a:prstGeom prst="rect">
            <a:avLst/>
          </a:prstGeom>
          <a:noFill/>
          <a:ln>
            <a:noFill/>
          </a:ln>
        </p:spPr>
        <p:txBody>
          <a:bodyPr wrap="square" rtlCol="0">
            <a:spAutoFit/>
          </a:bodyPr>
          <a:lstStyle/>
          <a:p>
            <a:pPr algn="r"/>
            <a:r>
              <a:rPr lang="ar-SA" sz="2600" b="1" dirty="0">
                <a:solidFill>
                  <a:schemeClr val="bg1"/>
                </a:solidFill>
              </a:rPr>
              <a:t>بالنسبة لكبار السن، فهم فئة ينبغي التعامل معهم بحذر فيما يخص نمط غذائهم. يمكن تركيز حملات التوعية عبر المراكز والمؤسسات الصحية، كون أن احتمالية إصابتهم بأمراض القلب أو السكر تستدعي ترددًا أكبر على المؤسسات الصحية، والتأكد من أنهم أو مرافقيهم يحصلون على معلومات شاملة حول نمط الغذاء الذي يجب أن يتّبعوه.</a:t>
            </a:r>
            <a:endParaRPr lang="ar-SA" sz="2600" b="1" baseline="30000" dirty="0">
              <a:solidFill>
                <a:schemeClr val="bg1"/>
              </a:solidFill>
            </a:endParaRPr>
          </a:p>
          <a:p>
            <a:pPr algn="r"/>
            <a:endParaRPr lang="ar-SA" sz="2600" b="1" dirty="0">
              <a:solidFill>
                <a:schemeClr val="bg1"/>
              </a:solidFill>
            </a:endParaRPr>
          </a:p>
          <a:p>
            <a:pPr algn="r"/>
            <a:endParaRPr lang="ar-SA" sz="2600" b="1" dirty="0">
              <a:solidFill>
                <a:schemeClr val="bg1"/>
              </a:solidFill>
            </a:endParaRPr>
          </a:p>
        </p:txBody>
      </p:sp>
    </p:spTree>
    <p:extLst>
      <p:ext uri="{BB962C8B-B14F-4D97-AF65-F5344CB8AC3E}">
        <p14:creationId xmlns:p14="http://schemas.microsoft.com/office/powerpoint/2010/main" val="10932829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cxnSp>
        <p:nvCxnSpPr>
          <p:cNvPr id="11" name="Straight Arrow Connector 10">
            <a:extLst>
              <a:ext uri="{FF2B5EF4-FFF2-40B4-BE49-F238E27FC236}">
                <a16:creationId xmlns:a16="http://schemas.microsoft.com/office/drawing/2014/main" id="{2571B239-9F8E-E96B-0FC3-120722765F93}"/>
              </a:ext>
            </a:extLst>
          </p:cNvPr>
          <p:cNvCxnSpPr>
            <a:cxnSpLocks/>
          </p:cNvCxnSpPr>
          <p:nvPr/>
        </p:nvCxnSpPr>
        <p:spPr>
          <a:xfrm>
            <a:off x="0" y="278455"/>
            <a:ext cx="12192000" cy="0"/>
          </a:xfrm>
          <a:prstGeom prst="straightConnector1">
            <a:avLst/>
          </a:prstGeom>
        </p:spPr>
        <p:style>
          <a:lnRef idx="2">
            <a:schemeClr val="accent6"/>
          </a:lnRef>
          <a:fillRef idx="0">
            <a:schemeClr val="accent6"/>
          </a:fillRef>
          <a:effectRef idx="1">
            <a:schemeClr val="accent6"/>
          </a:effectRef>
          <a:fontRef idx="minor">
            <a:schemeClr val="tx1"/>
          </a:fontRef>
        </p:style>
      </p:cxnSp>
      <p:cxnSp>
        <p:nvCxnSpPr>
          <p:cNvPr id="21" name="Straight Arrow Connector 20">
            <a:extLst>
              <a:ext uri="{FF2B5EF4-FFF2-40B4-BE49-F238E27FC236}">
                <a16:creationId xmlns:a16="http://schemas.microsoft.com/office/drawing/2014/main" id="{81309D47-C0D7-CBEC-2788-398442661553}"/>
              </a:ext>
            </a:extLst>
          </p:cNvPr>
          <p:cNvCxnSpPr>
            <a:cxnSpLocks/>
          </p:cNvCxnSpPr>
          <p:nvPr/>
        </p:nvCxnSpPr>
        <p:spPr>
          <a:xfrm>
            <a:off x="0" y="6579544"/>
            <a:ext cx="12192000" cy="0"/>
          </a:xfrm>
          <a:prstGeom prst="straightConnector1">
            <a:avLst/>
          </a:prstGeom>
        </p:spPr>
        <p:style>
          <a:lnRef idx="2">
            <a:schemeClr val="accent6"/>
          </a:lnRef>
          <a:fillRef idx="0">
            <a:schemeClr val="accent6"/>
          </a:fillRef>
          <a:effectRef idx="1">
            <a:schemeClr val="accent6"/>
          </a:effectRef>
          <a:fontRef idx="minor">
            <a:schemeClr val="tx1"/>
          </a:fontRef>
        </p:style>
      </p:cxnSp>
      <p:pic>
        <p:nvPicPr>
          <p:cNvPr id="3" name="Picture 2">
            <a:extLst>
              <a:ext uri="{FF2B5EF4-FFF2-40B4-BE49-F238E27FC236}">
                <a16:creationId xmlns:a16="http://schemas.microsoft.com/office/drawing/2014/main" id="{1EE6AC93-030A-E571-3C99-45D58864A2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39" y="278455"/>
            <a:ext cx="1757939" cy="1209262"/>
          </a:xfrm>
          <a:prstGeom prst="rect">
            <a:avLst/>
          </a:prstGeom>
        </p:spPr>
      </p:pic>
      <p:sp>
        <p:nvSpPr>
          <p:cNvPr id="12" name="Rectangle 11">
            <a:extLst>
              <a:ext uri="{FF2B5EF4-FFF2-40B4-BE49-F238E27FC236}">
                <a16:creationId xmlns:a16="http://schemas.microsoft.com/office/drawing/2014/main" id="{2A132980-25BE-D9C6-46B5-51EE76CBEB3A}"/>
              </a:ext>
            </a:extLst>
          </p:cNvPr>
          <p:cNvSpPr/>
          <p:nvPr/>
        </p:nvSpPr>
        <p:spPr>
          <a:xfrm>
            <a:off x="0" y="1909969"/>
            <a:ext cx="12290778" cy="426155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A"/>
          </a:p>
        </p:txBody>
      </p:sp>
      <p:sp>
        <p:nvSpPr>
          <p:cNvPr id="6" name="TextBox 5">
            <a:extLst>
              <a:ext uri="{FF2B5EF4-FFF2-40B4-BE49-F238E27FC236}">
                <a16:creationId xmlns:a16="http://schemas.microsoft.com/office/drawing/2014/main" id="{33A37C0F-4F32-1270-D13E-09FD3ADDC463}"/>
              </a:ext>
            </a:extLst>
          </p:cNvPr>
          <p:cNvSpPr txBox="1"/>
          <p:nvPr/>
        </p:nvSpPr>
        <p:spPr>
          <a:xfrm>
            <a:off x="997808" y="1530725"/>
            <a:ext cx="10852079" cy="2185214"/>
          </a:xfrm>
          <a:prstGeom prst="rect">
            <a:avLst/>
          </a:prstGeom>
          <a:noFill/>
          <a:ln>
            <a:noFill/>
          </a:ln>
        </p:spPr>
        <p:txBody>
          <a:bodyPr wrap="square" rtlCol="0">
            <a:spAutoFit/>
          </a:bodyPr>
          <a:lstStyle/>
          <a:p>
            <a:pPr algn="r"/>
            <a:endParaRPr lang="ar-SA" sz="3400" b="1" dirty="0">
              <a:solidFill>
                <a:schemeClr val="bg1"/>
              </a:solidFill>
            </a:endParaRPr>
          </a:p>
          <a:p>
            <a:pPr algn="r"/>
            <a:r>
              <a:rPr lang="ar-SA" sz="3400" b="1" dirty="0">
                <a:solidFill>
                  <a:schemeClr val="bg1"/>
                </a:solidFill>
              </a:rPr>
              <a:t>ثانيًا: ثقافة المجتمع</a:t>
            </a:r>
          </a:p>
          <a:p>
            <a:pPr algn="r"/>
            <a:endParaRPr lang="ar-SA" sz="3400" b="1" dirty="0">
              <a:solidFill>
                <a:schemeClr val="bg1"/>
              </a:solidFill>
            </a:endParaRPr>
          </a:p>
          <a:p>
            <a:pPr algn="r"/>
            <a:endParaRPr lang="ar-SA" sz="3400" b="1" dirty="0">
              <a:solidFill>
                <a:schemeClr val="bg1"/>
              </a:solidFill>
            </a:endParaRPr>
          </a:p>
        </p:txBody>
      </p:sp>
      <p:sp>
        <p:nvSpPr>
          <p:cNvPr id="10" name="TextBox 9">
            <a:extLst>
              <a:ext uri="{FF2B5EF4-FFF2-40B4-BE49-F238E27FC236}">
                <a16:creationId xmlns:a16="http://schemas.microsoft.com/office/drawing/2014/main" id="{C0D734DA-FAEA-8B64-14DD-A6D1B1F2FF8D}"/>
              </a:ext>
            </a:extLst>
          </p:cNvPr>
          <p:cNvSpPr txBox="1"/>
          <p:nvPr/>
        </p:nvSpPr>
        <p:spPr>
          <a:xfrm>
            <a:off x="5174599" y="772052"/>
            <a:ext cx="6675288" cy="1015663"/>
          </a:xfrm>
          <a:prstGeom prst="rect">
            <a:avLst/>
          </a:prstGeom>
          <a:noFill/>
          <a:ln>
            <a:noFill/>
          </a:ln>
        </p:spPr>
        <p:txBody>
          <a:bodyPr wrap="square" rtlCol="0">
            <a:spAutoFit/>
          </a:bodyPr>
          <a:lstStyle>
            <a:defPPr>
              <a:defRPr lang="en-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ar-SA" sz="6000" b="1" dirty="0">
                <a:solidFill>
                  <a:schemeClr val="bg1"/>
                </a:solidFill>
              </a:rPr>
              <a:t>التوصيات</a:t>
            </a:r>
            <a:endParaRPr lang="en-SA" sz="6000" b="1" dirty="0">
              <a:solidFill>
                <a:schemeClr val="bg1"/>
              </a:solidFill>
            </a:endParaRPr>
          </a:p>
        </p:txBody>
      </p:sp>
      <p:sp>
        <p:nvSpPr>
          <p:cNvPr id="4" name="TextBox 3">
            <a:extLst>
              <a:ext uri="{FF2B5EF4-FFF2-40B4-BE49-F238E27FC236}">
                <a16:creationId xmlns:a16="http://schemas.microsoft.com/office/drawing/2014/main" id="{8B4DFC1E-1A06-21BC-49DB-FC5118B2819D}"/>
              </a:ext>
            </a:extLst>
          </p:cNvPr>
          <p:cNvSpPr txBox="1"/>
          <p:nvPr/>
        </p:nvSpPr>
        <p:spPr>
          <a:xfrm>
            <a:off x="1339921" y="2873008"/>
            <a:ext cx="10852079" cy="3277820"/>
          </a:xfrm>
          <a:prstGeom prst="rect">
            <a:avLst/>
          </a:prstGeom>
          <a:noFill/>
          <a:ln>
            <a:noFill/>
          </a:ln>
        </p:spPr>
        <p:txBody>
          <a:bodyPr wrap="square" rtlCol="0">
            <a:spAutoFit/>
          </a:bodyPr>
          <a:lstStyle/>
          <a:p>
            <a:pPr algn="r"/>
            <a:r>
              <a:rPr lang="ar-SA" sz="2300" b="1" dirty="0">
                <a:solidFill>
                  <a:schemeClr val="bg1"/>
                </a:solidFill>
              </a:rPr>
              <a:t>سبق لنا أن رأينا كيف أن ثقافة المجتمع في اليابان تلعب دورًا هائلًا في ترشيد استهلاكهم للطعام. وليس من الوارد أن نستبدل ثقافة المجتمع الياباني بثقافة المجتمع السعودي، إذ لابد من مراعاة خصوصيته وثقافته في التعامل مع هذه المشكلة فما العمل؟ </a:t>
            </a:r>
          </a:p>
          <a:p>
            <a:pPr algn="r"/>
            <a:r>
              <a:rPr lang="ar-SA" sz="2300" b="1" dirty="0">
                <a:solidFill>
                  <a:schemeClr val="bg1"/>
                </a:solidFill>
              </a:rPr>
              <a:t>لكن في الواقع كنا قد اختصرنا طريقًا طويلًا كون أن الشعب السعودي مجتمع مسلم، إذ أنه بالفعل لا يتعاطى الكحول لأسباب دينية. وتوجد فرصة كبيرة في تعزيز مبادئ الثقافة الإسلامية والقيم التي تعزز الصيام، عدم الإسراف، ومشاركة الطعام وغيرها الكثير. إذ أن النبي عليه الصلاة والسلام وأصحابه لم يحبّذوا الأكل حدّ الشبع ولا تناول كل ما يشتهيه المرء. العمل على هذه القيم بصفتها توجيهات متكاملة عن نظرة الإسلام للإنسان وسلوكه تجاه العالم وتفعيلها في المجتمع ستخلق أثرًا إيجابيًا على سلوك الفرد السعودي وعاداته الغذائية.</a:t>
            </a:r>
          </a:p>
          <a:p>
            <a:pPr algn="r"/>
            <a:endParaRPr lang="ar-SA" sz="2300" b="1" dirty="0">
              <a:solidFill>
                <a:schemeClr val="bg1"/>
              </a:solidFill>
            </a:endParaRPr>
          </a:p>
        </p:txBody>
      </p:sp>
    </p:spTree>
    <p:extLst>
      <p:ext uri="{BB962C8B-B14F-4D97-AF65-F5344CB8AC3E}">
        <p14:creationId xmlns:p14="http://schemas.microsoft.com/office/powerpoint/2010/main" val="2845590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cxnSp>
        <p:nvCxnSpPr>
          <p:cNvPr id="11" name="Straight Arrow Connector 10">
            <a:extLst>
              <a:ext uri="{FF2B5EF4-FFF2-40B4-BE49-F238E27FC236}">
                <a16:creationId xmlns:a16="http://schemas.microsoft.com/office/drawing/2014/main" id="{2571B239-9F8E-E96B-0FC3-120722765F93}"/>
              </a:ext>
            </a:extLst>
          </p:cNvPr>
          <p:cNvCxnSpPr>
            <a:cxnSpLocks/>
          </p:cNvCxnSpPr>
          <p:nvPr/>
        </p:nvCxnSpPr>
        <p:spPr>
          <a:xfrm>
            <a:off x="0" y="278455"/>
            <a:ext cx="12192000" cy="0"/>
          </a:xfrm>
          <a:prstGeom prst="straightConnector1">
            <a:avLst/>
          </a:prstGeom>
        </p:spPr>
        <p:style>
          <a:lnRef idx="2">
            <a:schemeClr val="accent6"/>
          </a:lnRef>
          <a:fillRef idx="0">
            <a:schemeClr val="accent6"/>
          </a:fillRef>
          <a:effectRef idx="1">
            <a:schemeClr val="accent6"/>
          </a:effectRef>
          <a:fontRef idx="minor">
            <a:schemeClr val="tx1"/>
          </a:fontRef>
        </p:style>
      </p:cxnSp>
      <p:cxnSp>
        <p:nvCxnSpPr>
          <p:cNvPr id="21" name="Straight Arrow Connector 20">
            <a:extLst>
              <a:ext uri="{FF2B5EF4-FFF2-40B4-BE49-F238E27FC236}">
                <a16:creationId xmlns:a16="http://schemas.microsoft.com/office/drawing/2014/main" id="{81309D47-C0D7-CBEC-2788-398442661553}"/>
              </a:ext>
            </a:extLst>
          </p:cNvPr>
          <p:cNvCxnSpPr>
            <a:cxnSpLocks/>
          </p:cNvCxnSpPr>
          <p:nvPr/>
        </p:nvCxnSpPr>
        <p:spPr>
          <a:xfrm>
            <a:off x="0" y="6579544"/>
            <a:ext cx="12192000" cy="0"/>
          </a:xfrm>
          <a:prstGeom prst="straightConnector1">
            <a:avLst/>
          </a:prstGeom>
        </p:spPr>
        <p:style>
          <a:lnRef idx="2">
            <a:schemeClr val="accent6"/>
          </a:lnRef>
          <a:fillRef idx="0">
            <a:schemeClr val="accent6"/>
          </a:fillRef>
          <a:effectRef idx="1">
            <a:schemeClr val="accent6"/>
          </a:effectRef>
          <a:fontRef idx="minor">
            <a:schemeClr val="tx1"/>
          </a:fontRef>
        </p:style>
      </p:cxnSp>
      <p:pic>
        <p:nvPicPr>
          <p:cNvPr id="3" name="Picture 2">
            <a:extLst>
              <a:ext uri="{FF2B5EF4-FFF2-40B4-BE49-F238E27FC236}">
                <a16:creationId xmlns:a16="http://schemas.microsoft.com/office/drawing/2014/main" id="{1EE6AC93-030A-E571-3C99-45D58864A2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39" y="278455"/>
            <a:ext cx="1757939" cy="1209262"/>
          </a:xfrm>
          <a:prstGeom prst="rect">
            <a:avLst/>
          </a:prstGeom>
        </p:spPr>
      </p:pic>
      <p:sp>
        <p:nvSpPr>
          <p:cNvPr id="12" name="Rectangle 11">
            <a:extLst>
              <a:ext uri="{FF2B5EF4-FFF2-40B4-BE49-F238E27FC236}">
                <a16:creationId xmlns:a16="http://schemas.microsoft.com/office/drawing/2014/main" id="{2A132980-25BE-D9C6-46B5-51EE76CBEB3A}"/>
              </a:ext>
            </a:extLst>
          </p:cNvPr>
          <p:cNvSpPr/>
          <p:nvPr/>
        </p:nvSpPr>
        <p:spPr>
          <a:xfrm>
            <a:off x="0" y="1909969"/>
            <a:ext cx="12290778" cy="426155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A"/>
          </a:p>
        </p:txBody>
      </p:sp>
      <p:sp>
        <p:nvSpPr>
          <p:cNvPr id="6" name="TextBox 5">
            <a:extLst>
              <a:ext uri="{FF2B5EF4-FFF2-40B4-BE49-F238E27FC236}">
                <a16:creationId xmlns:a16="http://schemas.microsoft.com/office/drawing/2014/main" id="{33A37C0F-4F32-1270-D13E-09FD3ADDC463}"/>
              </a:ext>
            </a:extLst>
          </p:cNvPr>
          <p:cNvSpPr txBox="1"/>
          <p:nvPr/>
        </p:nvSpPr>
        <p:spPr>
          <a:xfrm>
            <a:off x="997808" y="1530725"/>
            <a:ext cx="10852079" cy="2185214"/>
          </a:xfrm>
          <a:prstGeom prst="rect">
            <a:avLst/>
          </a:prstGeom>
          <a:noFill/>
          <a:ln>
            <a:noFill/>
          </a:ln>
        </p:spPr>
        <p:txBody>
          <a:bodyPr wrap="square" rtlCol="0">
            <a:spAutoFit/>
          </a:bodyPr>
          <a:lstStyle/>
          <a:p>
            <a:pPr algn="r"/>
            <a:endParaRPr lang="ar-SA" sz="3400" b="1" dirty="0">
              <a:solidFill>
                <a:schemeClr val="bg1"/>
              </a:solidFill>
            </a:endParaRPr>
          </a:p>
          <a:p>
            <a:pPr algn="r"/>
            <a:r>
              <a:rPr lang="ar-SA" sz="3400" b="1" dirty="0">
                <a:solidFill>
                  <a:schemeClr val="bg1"/>
                </a:solidFill>
              </a:rPr>
              <a:t>ثانيًا: ثقافة المجتمع</a:t>
            </a:r>
          </a:p>
          <a:p>
            <a:pPr algn="r"/>
            <a:endParaRPr lang="ar-SA" sz="3400" b="1" dirty="0">
              <a:solidFill>
                <a:schemeClr val="bg1"/>
              </a:solidFill>
            </a:endParaRPr>
          </a:p>
          <a:p>
            <a:pPr algn="r"/>
            <a:endParaRPr lang="ar-SA" sz="3400" b="1" dirty="0">
              <a:solidFill>
                <a:schemeClr val="bg1"/>
              </a:solidFill>
            </a:endParaRPr>
          </a:p>
        </p:txBody>
      </p:sp>
      <p:sp>
        <p:nvSpPr>
          <p:cNvPr id="10" name="TextBox 9">
            <a:extLst>
              <a:ext uri="{FF2B5EF4-FFF2-40B4-BE49-F238E27FC236}">
                <a16:creationId xmlns:a16="http://schemas.microsoft.com/office/drawing/2014/main" id="{C0D734DA-FAEA-8B64-14DD-A6D1B1F2FF8D}"/>
              </a:ext>
            </a:extLst>
          </p:cNvPr>
          <p:cNvSpPr txBox="1"/>
          <p:nvPr/>
        </p:nvSpPr>
        <p:spPr>
          <a:xfrm>
            <a:off x="5174599" y="772052"/>
            <a:ext cx="6675288" cy="1015663"/>
          </a:xfrm>
          <a:prstGeom prst="rect">
            <a:avLst/>
          </a:prstGeom>
          <a:noFill/>
          <a:ln>
            <a:noFill/>
          </a:ln>
        </p:spPr>
        <p:txBody>
          <a:bodyPr wrap="square" rtlCol="0">
            <a:spAutoFit/>
          </a:bodyPr>
          <a:lstStyle>
            <a:defPPr>
              <a:defRPr lang="en-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ar-SA" sz="6000" b="1" dirty="0">
                <a:solidFill>
                  <a:schemeClr val="bg1"/>
                </a:solidFill>
              </a:rPr>
              <a:t>التوصيات</a:t>
            </a:r>
            <a:endParaRPr lang="en-SA" sz="6000" b="1" dirty="0">
              <a:solidFill>
                <a:schemeClr val="bg1"/>
              </a:solidFill>
            </a:endParaRPr>
          </a:p>
        </p:txBody>
      </p:sp>
      <p:sp>
        <p:nvSpPr>
          <p:cNvPr id="4" name="TextBox 3">
            <a:extLst>
              <a:ext uri="{FF2B5EF4-FFF2-40B4-BE49-F238E27FC236}">
                <a16:creationId xmlns:a16="http://schemas.microsoft.com/office/drawing/2014/main" id="{8B4DFC1E-1A06-21BC-49DB-FC5118B2819D}"/>
              </a:ext>
            </a:extLst>
          </p:cNvPr>
          <p:cNvSpPr txBox="1"/>
          <p:nvPr/>
        </p:nvSpPr>
        <p:spPr>
          <a:xfrm>
            <a:off x="1339921" y="2873008"/>
            <a:ext cx="10852079" cy="1569660"/>
          </a:xfrm>
          <a:prstGeom prst="rect">
            <a:avLst/>
          </a:prstGeom>
          <a:noFill/>
          <a:ln>
            <a:noFill/>
          </a:ln>
        </p:spPr>
        <p:txBody>
          <a:bodyPr wrap="square" rtlCol="0">
            <a:spAutoFit/>
          </a:bodyPr>
          <a:lstStyle/>
          <a:p>
            <a:pPr algn="r"/>
            <a:r>
              <a:rPr lang="ar-SA" sz="2400" b="1" dirty="0">
                <a:solidFill>
                  <a:schemeClr val="bg1"/>
                </a:solidFill>
              </a:rPr>
              <a:t> يمكن التأثير على الثقافة أيضًا عبر العمل على الانخراط المجتمعي في صنع بيئة تفاعلية مع المبادرات التي تهدف إلى تشجيع أسلوب غذائي صحّي عوضًا عن أن يكون المستهدَف مجرّد متلقٍ. الإمكانية تتضمن: عمل مسابقات، تقنيات الواقع الافتراضي والواقع المعزّز، أو إتاحة التجربة لتذوق طعام صحّي ولذيذ. تختلف هذه المبادرات عن مجرد التوعية بأنها دفعت بالأفراد إلى أن ينخرطوا بالفعل في التعامل. </a:t>
            </a:r>
          </a:p>
        </p:txBody>
      </p:sp>
    </p:spTree>
    <p:extLst>
      <p:ext uri="{BB962C8B-B14F-4D97-AF65-F5344CB8AC3E}">
        <p14:creationId xmlns:p14="http://schemas.microsoft.com/office/powerpoint/2010/main" val="6489197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cxnSp>
        <p:nvCxnSpPr>
          <p:cNvPr id="11" name="Straight Arrow Connector 10">
            <a:extLst>
              <a:ext uri="{FF2B5EF4-FFF2-40B4-BE49-F238E27FC236}">
                <a16:creationId xmlns:a16="http://schemas.microsoft.com/office/drawing/2014/main" id="{2571B239-9F8E-E96B-0FC3-120722765F93}"/>
              </a:ext>
            </a:extLst>
          </p:cNvPr>
          <p:cNvCxnSpPr>
            <a:cxnSpLocks/>
          </p:cNvCxnSpPr>
          <p:nvPr/>
        </p:nvCxnSpPr>
        <p:spPr>
          <a:xfrm flipV="1">
            <a:off x="-155222" y="163810"/>
            <a:ext cx="12347222" cy="8933"/>
          </a:xfrm>
          <a:prstGeom prst="straightConnector1">
            <a:avLst/>
          </a:prstGeom>
        </p:spPr>
        <p:style>
          <a:lnRef idx="2">
            <a:schemeClr val="accent6"/>
          </a:lnRef>
          <a:fillRef idx="0">
            <a:schemeClr val="accent6"/>
          </a:fillRef>
          <a:effectRef idx="1">
            <a:schemeClr val="accent6"/>
          </a:effectRef>
          <a:fontRef idx="minor">
            <a:schemeClr val="tx1"/>
          </a:fontRef>
        </p:style>
      </p:cxnSp>
      <p:cxnSp>
        <p:nvCxnSpPr>
          <p:cNvPr id="21" name="Straight Arrow Connector 20">
            <a:extLst>
              <a:ext uri="{FF2B5EF4-FFF2-40B4-BE49-F238E27FC236}">
                <a16:creationId xmlns:a16="http://schemas.microsoft.com/office/drawing/2014/main" id="{81309D47-C0D7-CBEC-2788-398442661553}"/>
              </a:ext>
            </a:extLst>
          </p:cNvPr>
          <p:cNvCxnSpPr>
            <a:cxnSpLocks/>
          </p:cNvCxnSpPr>
          <p:nvPr/>
        </p:nvCxnSpPr>
        <p:spPr>
          <a:xfrm>
            <a:off x="0" y="6579544"/>
            <a:ext cx="12192000" cy="0"/>
          </a:xfrm>
          <a:prstGeom prst="straightConnector1">
            <a:avLst/>
          </a:prstGeom>
        </p:spPr>
        <p:style>
          <a:lnRef idx="2">
            <a:schemeClr val="accent6"/>
          </a:lnRef>
          <a:fillRef idx="0">
            <a:schemeClr val="accent6"/>
          </a:fillRef>
          <a:effectRef idx="1">
            <a:schemeClr val="accent6"/>
          </a:effectRef>
          <a:fontRef idx="minor">
            <a:schemeClr val="tx1"/>
          </a:fontRef>
        </p:style>
      </p:cxnSp>
      <p:graphicFrame>
        <p:nvGraphicFramePr>
          <p:cNvPr id="5" name="Diagram 4">
            <a:extLst>
              <a:ext uri="{FF2B5EF4-FFF2-40B4-BE49-F238E27FC236}">
                <a16:creationId xmlns:a16="http://schemas.microsoft.com/office/drawing/2014/main" id="{37222A18-D09B-28ED-6CFF-C255948CEF49}"/>
              </a:ext>
            </a:extLst>
          </p:cNvPr>
          <p:cNvGraphicFramePr/>
          <p:nvPr>
            <p:extLst>
              <p:ext uri="{D42A27DB-BD31-4B8C-83A1-F6EECF244321}">
                <p14:modId xmlns:p14="http://schemas.microsoft.com/office/powerpoint/2010/main" val="3299946661"/>
              </p:ext>
            </p:extLst>
          </p:nvPr>
        </p:nvGraphicFramePr>
        <p:xfrm>
          <a:off x="221611" y="1841084"/>
          <a:ext cx="5437688" cy="4135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Diagram 14">
            <a:extLst>
              <a:ext uri="{FF2B5EF4-FFF2-40B4-BE49-F238E27FC236}">
                <a16:creationId xmlns:a16="http://schemas.microsoft.com/office/drawing/2014/main" id="{FF852811-25A2-2295-1279-C70FA846919D}"/>
              </a:ext>
            </a:extLst>
          </p:cNvPr>
          <p:cNvGraphicFramePr/>
          <p:nvPr>
            <p:extLst>
              <p:ext uri="{D42A27DB-BD31-4B8C-83A1-F6EECF244321}">
                <p14:modId xmlns:p14="http://schemas.microsoft.com/office/powerpoint/2010/main" val="2575884736"/>
              </p:ext>
            </p:extLst>
          </p:nvPr>
        </p:nvGraphicFramePr>
        <p:xfrm>
          <a:off x="6532702" y="1841084"/>
          <a:ext cx="6592117" cy="413570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TextBox 3">
            <a:extLst>
              <a:ext uri="{FF2B5EF4-FFF2-40B4-BE49-F238E27FC236}">
                <a16:creationId xmlns:a16="http://schemas.microsoft.com/office/drawing/2014/main" id="{536CEE5F-07F1-7173-D890-15300197152B}"/>
              </a:ext>
            </a:extLst>
          </p:cNvPr>
          <p:cNvSpPr txBox="1"/>
          <p:nvPr/>
        </p:nvSpPr>
        <p:spPr>
          <a:xfrm>
            <a:off x="2750181" y="172743"/>
            <a:ext cx="6460081" cy="2185214"/>
          </a:xfrm>
          <a:prstGeom prst="rect">
            <a:avLst/>
          </a:prstGeom>
          <a:noFill/>
          <a:ln>
            <a:noFill/>
          </a:ln>
        </p:spPr>
        <p:txBody>
          <a:bodyPr wrap="square" rtlCol="0">
            <a:spAutoFit/>
          </a:bodyPr>
          <a:lstStyle>
            <a:defPPr>
              <a:defRPr lang="en-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ar-SA" sz="3400" b="1" dirty="0">
              <a:solidFill>
                <a:schemeClr val="bg1"/>
              </a:solidFill>
            </a:endParaRPr>
          </a:p>
          <a:p>
            <a:pPr algn="r"/>
            <a:r>
              <a:rPr lang="ar-SA" sz="3400" b="1" dirty="0">
                <a:solidFill>
                  <a:schemeClr val="bg1"/>
                </a:solidFill>
              </a:rPr>
              <a:t>يمكن تلخيص استراتيجية التواصل المقترحة:</a:t>
            </a:r>
          </a:p>
          <a:p>
            <a:pPr algn="r"/>
            <a:endParaRPr lang="ar-SA" sz="3400" b="1" dirty="0">
              <a:solidFill>
                <a:schemeClr val="bg1"/>
              </a:solidFill>
            </a:endParaRPr>
          </a:p>
          <a:p>
            <a:pPr algn="r"/>
            <a:endParaRPr lang="ar-SA" sz="3400" b="1" dirty="0">
              <a:solidFill>
                <a:schemeClr val="bg1"/>
              </a:solidFill>
            </a:endParaRPr>
          </a:p>
        </p:txBody>
      </p:sp>
      <p:pic>
        <p:nvPicPr>
          <p:cNvPr id="7" name="Picture 6">
            <a:extLst>
              <a:ext uri="{FF2B5EF4-FFF2-40B4-BE49-F238E27FC236}">
                <a16:creationId xmlns:a16="http://schemas.microsoft.com/office/drawing/2014/main" id="{E0333577-EA94-F367-BBA0-7A04B717FE2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8839" y="278455"/>
            <a:ext cx="1757939" cy="1209262"/>
          </a:xfrm>
          <a:prstGeom prst="rect">
            <a:avLst/>
          </a:prstGeom>
        </p:spPr>
      </p:pic>
    </p:spTree>
    <p:extLst>
      <p:ext uri="{BB962C8B-B14F-4D97-AF65-F5344CB8AC3E}">
        <p14:creationId xmlns:p14="http://schemas.microsoft.com/office/powerpoint/2010/main" val="1910898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25000"/>
            <a:alpha val="98397"/>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8ABBF9C-6105-8F15-3B11-23DAC90B9FF0}"/>
              </a:ext>
            </a:extLst>
          </p:cNvPr>
          <p:cNvSpPr txBox="1"/>
          <p:nvPr/>
        </p:nvSpPr>
        <p:spPr>
          <a:xfrm>
            <a:off x="5397873" y="481616"/>
            <a:ext cx="6675288" cy="923330"/>
          </a:xfrm>
          <a:prstGeom prst="rect">
            <a:avLst/>
          </a:prstGeom>
          <a:noFill/>
          <a:ln>
            <a:noFill/>
          </a:ln>
        </p:spPr>
        <p:txBody>
          <a:bodyPr wrap="square" rtlCol="0">
            <a:spAutoFit/>
          </a:bodyPr>
          <a:lstStyle/>
          <a:p>
            <a:pPr algn="r"/>
            <a:r>
              <a:rPr lang="ar-SA" sz="5400" b="1" dirty="0">
                <a:solidFill>
                  <a:schemeClr val="accent6"/>
                </a:solidFill>
              </a:rPr>
              <a:t>مقدمة- الأرقام الحالية*</a:t>
            </a:r>
            <a:endParaRPr lang="en-SA" sz="5400" b="1" dirty="0">
              <a:solidFill>
                <a:schemeClr val="accent6"/>
              </a:solidFill>
            </a:endParaRPr>
          </a:p>
        </p:txBody>
      </p:sp>
      <p:cxnSp>
        <p:nvCxnSpPr>
          <p:cNvPr id="11" name="Straight Arrow Connector 10">
            <a:extLst>
              <a:ext uri="{FF2B5EF4-FFF2-40B4-BE49-F238E27FC236}">
                <a16:creationId xmlns:a16="http://schemas.microsoft.com/office/drawing/2014/main" id="{2571B239-9F8E-E96B-0FC3-120722765F93}"/>
              </a:ext>
            </a:extLst>
          </p:cNvPr>
          <p:cNvCxnSpPr>
            <a:cxnSpLocks/>
          </p:cNvCxnSpPr>
          <p:nvPr/>
        </p:nvCxnSpPr>
        <p:spPr>
          <a:xfrm>
            <a:off x="0" y="278455"/>
            <a:ext cx="12192000" cy="0"/>
          </a:xfrm>
          <a:prstGeom prst="straightConnector1">
            <a:avLst/>
          </a:prstGeom>
          <a:ln>
            <a:solidFill>
              <a:schemeClr val="bg1"/>
            </a:solidFill>
          </a:ln>
        </p:spPr>
        <p:style>
          <a:lnRef idx="2">
            <a:schemeClr val="accent6"/>
          </a:lnRef>
          <a:fillRef idx="0">
            <a:schemeClr val="accent6"/>
          </a:fillRef>
          <a:effectRef idx="1">
            <a:schemeClr val="accent6"/>
          </a:effectRef>
          <a:fontRef idx="minor">
            <a:schemeClr val="tx1"/>
          </a:fontRef>
        </p:style>
      </p:cxnSp>
      <p:cxnSp>
        <p:nvCxnSpPr>
          <p:cNvPr id="21" name="Straight Arrow Connector 20">
            <a:extLst>
              <a:ext uri="{FF2B5EF4-FFF2-40B4-BE49-F238E27FC236}">
                <a16:creationId xmlns:a16="http://schemas.microsoft.com/office/drawing/2014/main" id="{81309D47-C0D7-CBEC-2788-398442661553}"/>
              </a:ext>
            </a:extLst>
          </p:cNvPr>
          <p:cNvCxnSpPr>
            <a:cxnSpLocks/>
          </p:cNvCxnSpPr>
          <p:nvPr/>
        </p:nvCxnSpPr>
        <p:spPr>
          <a:xfrm>
            <a:off x="0" y="6579544"/>
            <a:ext cx="12192000" cy="0"/>
          </a:xfrm>
          <a:prstGeom prst="straightConnector1">
            <a:avLst/>
          </a:prstGeom>
          <a:ln>
            <a:solidFill>
              <a:schemeClr val="bg1"/>
            </a:solidFill>
          </a:ln>
        </p:spPr>
        <p:style>
          <a:lnRef idx="2">
            <a:schemeClr val="accent6"/>
          </a:lnRef>
          <a:fillRef idx="0">
            <a:schemeClr val="accent6"/>
          </a:fillRef>
          <a:effectRef idx="1">
            <a:schemeClr val="accent6"/>
          </a:effectRef>
          <a:fontRef idx="minor">
            <a:schemeClr val="tx1"/>
          </a:fontRef>
        </p:style>
      </p:cxnSp>
      <p:pic>
        <p:nvPicPr>
          <p:cNvPr id="3" name="Picture 2">
            <a:extLst>
              <a:ext uri="{FF2B5EF4-FFF2-40B4-BE49-F238E27FC236}">
                <a16:creationId xmlns:a16="http://schemas.microsoft.com/office/drawing/2014/main" id="{1EE6AC93-030A-E571-3C99-45D58864A2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39" y="278455"/>
            <a:ext cx="1757939" cy="1209262"/>
          </a:xfrm>
          <a:prstGeom prst="rect">
            <a:avLst/>
          </a:prstGeom>
        </p:spPr>
      </p:pic>
      <p:sp>
        <p:nvSpPr>
          <p:cNvPr id="7" name="TextBox 6">
            <a:extLst>
              <a:ext uri="{FF2B5EF4-FFF2-40B4-BE49-F238E27FC236}">
                <a16:creationId xmlns:a16="http://schemas.microsoft.com/office/drawing/2014/main" id="{D004510F-22B1-2FD6-DB60-190E17D445D7}"/>
              </a:ext>
            </a:extLst>
          </p:cNvPr>
          <p:cNvSpPr txBox="1"/>
          <p:nvPr/>
        </p:nvSpPr>
        <p:spPr>
          <a:xfrm>
            <a:off x="4947694" y="3851989"/>
            <a:ext cx="2811547" cy="1384995"/>
          </a:xfrm>
          <a:prstGeom prst="rect">
            <a:avLst/>
          </a:prstGeom>
          <a:noFill/>
          <a:ln>
            <a:noFill/>
          </a:ln>
        </p:spPr>
        <p:txBody>
          <a:bodyPr wrap="square" rtlCol="0">
            <a:spAutoFit/>
          </a:bodyPr>
          <a:lstStyle/>
          <a:p>
            <a:pPr algn="ctr" rtl="1"/>
            <a:r>
              <a:rPr lang="ar-SA" sz="2800" b="1" i="0" u="none" strike="noStrike" dirty="0">
                <a:solidFill>
                  <a:schemeClr val="bg1"/>
                </a:solidFill>
                <a:effectLst/>
              </a:rPr>
              <a:t> يقل متوسط العمر المتوقع </a:t>
            </a:r>
            <a:r>
              <a:rPr lang="ar-SA" sz="2800" b="1" dirty="0">
                <a:solidFill>
                  <a:schemeClr val="bg1"/>
                </a:solidFill>
              </a:rPr>
              <a:t>5.2</a:t>
            </a:r>
            <a:r>
              <a:rPr lang="ar-SA" sz="2800" b="1" i="0" u="none" strike="noStrike" dirty="0">
                <a:solidFill>
                  <a:schemeClr val="bg1"/>
                </a:solidFill>
                <a:effectLst/>
              </a:rPr>
              <a:t> عامًا عن المتوسط العالمي.</a:t>
            </a:r>
          </a:p>
        </p:txBody>
      </p:sp>
      <p:pic>
        <p:nvPicPr>
          <p:cNvPr id="5" name="Graphic 4" descr="Medicine outline">
            <a:extLst>
              <a:ext uri="{FF2B5EF4-FFF2-40B4-BE49-F238E27FC236}">
                <a16:creationId xmlns:a16="http://schemas.microsoft.com/office/drawing/2014/main" id="{0471DFEE-2969-E91C-838A-DEE503A67B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77663" y="1915308"/>
            <a:ext cx="1899157" cy="1899157"/>
          </a:xfrm>
          <a:prstGeom prst="rect">
            <a:avLst/>
          </a:prstGeom>
        </p:spPr>
      </p:pic>
      <p:pic>
        <p:nvPicPr>
          <p:cNvPr id="6" name="Graphic 5" descr="Two Men with solid fill">
            <a:extLst>
              <a:ext uri="{FF2B5EF4-FFF2-40B4-BE49-F238E27FC236}">
                <a16:creationId xmlns:a16="http://schemas.microsoft.com/office/drawing/2014/main" id="{5EF7E035-9B45-396E-F97A-4CC581197D4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97873" y="1952838"/>
            <a:ext cx="1899151" cy="1899151"/>
          </a:xfrm>
          <a:prstGeom prst="rect">
            <a:avLst/>
          </a:prstGeom>
        </p:spPr>
      </p:pic>
      <p:pic>
        <p:nvPicPr>
          <p:cNvPr id="8" name="Graphic 7" descr="Needle outline">
            <a:extLst>
              <a:ext uri="{FF2B5EF4-FFF2-40B4-BE49-F238E27FC236}">
                <a16:creationId xmlns:a16="http://schemas.microsoft.com/office/drawing/2014/main" id="{0411619B-D66D-A0A6-114A-C6AA9FEB4E1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90019" y="2034412"/>
            <a:ext cx="1899152" cy="1899152"/>
          </a:xfrm>
          <a:prstGeom prst="rect">
            <a:avLst/>
          </a:prstGeom>
        </p:spPr>
      </p:pic>
      <p:sp>
        <p:nvSpPr>
          <p:cNvPr id="10" name="TextBox 9">
            <a:extLst>
              <a:ext uri="{FF2B5EF4-FFF2-40B4-BE49-F238E27FC236}">
                <a16:creationId xmlns:a16="http://schemas.microsoft.com/office/drawing/2014/main" id="{1EB29292-70F0-E453-3A46-2ADDC15031AE}"/>
              </a:ext>
            </a:extLst>
          </p:cNvPr>
          <p:cNvSpPr txBox="1"/>
          <p:nvPr/>
        </p:nvSpPr>
        <p:spPr>
          <a:xfrm>
            <a:off x="8373221" y="3823592"/>
            <a:ext cx="3579741" cy="2246769"/>
          </a:xfrm>
          <a:prstGeom prst="rect">
            <a:avLst/>
          </a:prstGeom>
          <a:noFill/>
          <a:ln>
            <a:noFill/>
          </a:ln>
        </p:spPr>
        <p:txBody>
          <a:bodyPr wrap="square" rtlCol="0">
            <a:spAutoFit/>
          </a:bodyPr>
          <a:lstStyle/>
          <a:p>
            <a:pPr algn="ctr" rtl="1"/>
            <a:r>
              <a:rPr lang="ar-SA" sz="2800" b="1" i="0" u="none" strike="noStrike" dirty="0">
                <a:solidFill>
                  <a:schemeClr val="bg1"/>
                </a:solidFill>
                <a:effectLst/>
              </a:rPr>
              <a:t>يصل متوسط</a:t>
            </a:r>
            <a:r>
              <a:rPr lang="en-GB" sz="2800" b="1" i="0" u="none" strike="noStrike" dirty="0">
                <a:solidFill>
                  <a:schemeClr val="bg1"/>
                </a:solidFill>
                <a:effectLst/>
              </a:rPr>
              <a:t> </a:t>
            </a:r>
            <a:r>
              <a:rPr lang="ar-SA" sz="2800" b="1" i="0" u="none" strike="noStrike" dirty="0">
                <a:solidFill>
                  <a:schemeClr val="bg1"/>
                </a:solidFill>
                <a:effectLst/>
              </a:rPr>
              <a:t>الوفيات المبكرة الناتجة عن الأمراض المزمنة إلى </a:t>
            </a:r>
            <a:r>
              <a:rPr lang="ar-SA" sz="2800" b="1" dirty="0">
                <a:solidFill>
                  <a:schemeClr val="bg1"/>
                </a:solidFill>
              </a:rPr>
              <a:t>90</a:t>
            </a:r>
            <a:r>
              <a:rPr lang="ar-SA" sz="2800" b="1" i="0" u="none" strike="noStrike" dirty="0">
                <a:solidFill>
                  <a:schemeClr val="bg1"/>
                </a:solidFill>
                <a:effectLst/>
              </a:rPr>
              <a:t> ألف مواطن بشكل سنوي.</a:t>
            </a:r>
            <a:endParaRPr lang="ar-SA" sz="2800" b="1" dirty="0">
              <a:solidFill>
                <a:schemeClr val="bg1"/>
              </a:solidFill>
            </a:endParaRPr>
          </a:p>
          <a:p>
            <a:pPr algn="ctr" rtl="1"/>
            <a:endParaRPr lang="ar-SA" sz="2800" b="1" dirty="0">
              <a:solidFill>
                <a:schemeClr val="bg1"/>
              </a:solidFill>
            </a:endParaRPr>
          </a:p>
        </p:txBody>
      </p:sp>
      <p:sp>
        <p:nvSpPr>
          <p:cNvPr id="13" name="TextBox 12">
            <a:extLst>
              <a:ext uri="{FF2B5EF4-FFF2-40B4-BE49-F238E27FC236}">
                <a16:creationId xmlns:a16="http://schemas.microsoft.com/office/drawing/2014/main" id="{D4533610-889C-0345-3515-9301AEBE2930}"/>
              </a:ext>
            </a:extLst>
          </p:cNvPr>
          <p:cNvSpPr txBox="1"/>
          <p:nvPr/>
        </p:nvSpPr>
        <p:spPr>
          <a:xfrm>
            <a:off x="438737" y="3874012"/>
            <a:ext cx="3833224" cy="2092881"/>
          </a:xfrm>
          <a:prstGeom prst="rect">
            <a:avLst/>
          </a:prstGeom>
          <a:noFill/>
          <a:ln>
            <a:noFill/>
          </a:ln>
        </p:spPr>
        <p:txBody>
          <a:bodyPr wrap="square" rtlCol="0">
            <a:spAutoFit/>
          </a:bodyPr>
          <a:lstStyle/>
          <a:p>
            <a:pPr algn="r" rtl="1"/>
            <a:r>
              <a:rPr lang="ar-SA" sz="2600" b="1" i="0" u="none" strike="noStrike" dirty="0">
                <a:solidFill>
                  <a:schemeClr val="bg1"/>
                </a:solidFill>
                <a:effectLst/>
              </a:rPr>
              <a:t>وصل عدد الأشخاص المصابين بالسكري إلى 4.6 مليون، ومن المتوقع أن يتضاعف هذا العدد بحلول عام 2030 إلى 8.4 مليون.</a:t>
            </a:r>
          </a:p>
        </p:txBody>
      </p:sp>
      <p:sp>
        <p:nvSpPr>
          <p:cNvPr id="15" name="TextBox 14">
            <a:extLst>
              <a:ext uri="{FF2B5EF4-FFF2-40B4-BE49-F238E27FC236}">
                <a16:creationId xmlns:a16="http://schemas.microsoft.com/office/drawing/2014/main" id="{14F4C0AD-9187-07F1-965C-73A9A898AD3C}"/>
              </a:ext>
            </a:extLst>
          </p:cNvPr>
          <p:cNvSpPr txBox="1"/>
          <p:nvPr/>
        </p:nvSpPr>
        <p:spPr>
          <a:xfrm>
            <a:off x="9380453" y="6110935"/>
            <a:ext cx="2811547" cy="384721"/>
          </a:xfrm>
          <a:prstGeom prst="rect">
            <a:avLst/>
          </a:prstGeom>
          <a:noFill/>
          <a:ln>
            <a:noFill/>
          </a:ln>
        </p:spPr>
        <p:txBody>
          <a:bodyPr wrap="square" rtlCol="0">
            <a:spAutoFit/>
          </a:bodyPr>
          <a:lstStyle/>
          <a:p>
            <a:pPr algn="ctr" rtl="1"/>
            <a:r>
              <a:rPr lang="ar-SA" sz="1900" b="1" dirty="0">
                <a:solidFill>
                  <a:schemeClr val="bg1"/>
                </a:solidFill>
              </a:rPr>
              <a:t>*إحصائيات وزارة الصحة</a:t>
            </a:r>
            <a:endParaRPr lang="ar-SA" sz="1900" b="1" i="0" u="none" strike="noStrike" dirty="0">
              <a:solidFill>
                <a:schemeClr val="bg1"/>
              </a:solidFill>
              <a:effectLst/>
            </a:endParaRPr>
          </a:p>
        </p:txBody>
      </p:sp>
    </p:spTree>
    <p:extLst>
      <p:ext uri="{BB962C8B-B14F-4D97-AF65-F5344CB8AC3E}">
        <p14:creationId xmlns:p14="http://schemas.microsoft.com/office/powerpoint/2010/main" val="3531899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8ABBF9C-6105-8F15-3B11-23DAC90B9FF0}"/>
              </a:ext>
            </a:extLst>
          </p:cNvPr>
          <p:cNvSpPr txBox="1"/>
          <p:nvPr/>
        </p:nvSpPr>
        <p:spPr>
          <a:xfrm>
            <a:off x="5397873" y="481616"/>
            <a:ext cx="6675288" cy="923330"/>
          </a:xfrm>
          <a:prstGeom prst="rect">
            <a:avLst/>
          </a:prstGeom>
          <a:noFill/>
          <a:ln>
            <a:noFill/>
          </a:ln>
        </p:spPr>
        <p:txBody>
          <a:bodyPr wrap="square" rtlCol="0">
            <a:spAutoFit/>
          </a:bodyPr>
          <a:lstStyle/>
          <a:p>
            <a:pPr algn="r" rtl="1"/>
            <a:r>
              <a:rPr lang="ar-SA" sz="5400" b="1" dirty="0">
                <a:solidFill>
                  <a:schemeClr val="bg1"/>
                </a:solidFill>
              </a:rPr>
              <a:t>التعامل الحالي مع المشكلة</a:t>
            </a:r>
          </a:p>
        </p:txBody>
      </p:sp>
      <p:cxnSp>
        <p:nvCxnSpPr>
          <p:cNvPr id="11" name="Straight Arrow Connector 10">
            <a:extLst>
              <a:ext uri="{FF2B5EF4-FFF2-40B4-BE49-F238E27FC236}">
                <a16:creationId xmlns:a16="http://schemas.microsoft.com/office/drawing/2014/main" id="{2571B239-9F8E-E96B-0FC3-120722765F93}"/>
              </a:ext>
            </a:extLst>
          </p:cNvPr>
          <p:cNvCxnSpPr>
            <a:cxnSpLocks/>
          </p:cNvCxnSpPr>
          <p:nvPr/>
        </p:nvCxnSpPr>
        <p:spPr>
          <a:xfrm>
            <a:off x="0" y="278455"/>
            <a:ext cx="12192000" cy="0"/>
          </a:xfrm>
          <a:prstGeom prst="straightConnector1">
            <a:avLst/>
          </a:prstGeom>
        </p:spPr>
        <p:style>
          <a:lnRef idx="2">
            <a:schemeClr val="accent6"/>
          </a:lnRef>
          <a:fillRef idx="0">
            <a:schemeClr val="accent6"/>
          </a:fillRef>
          <a:effectRef idx="1">
            <a:schemeClr val="accent6"/>
          </a:effectRef>
          <a:fontRef idx="minor">
            <a:schemeClr val="tx1"/>
          </a:fontRef>
        </p:style>
      </p:cxnSp>
      <p:cxnSp>
        <p:nvCxnSpPr>
          <p:cNvPr id="21" name="Straight Arrow Connector 20">
            <a:extLst>
              <a:ext uri="{FF2B5EF4-FFF2-40B4-BE49-F238E27FC236}">
                <a16:creationId xmlns:a16="http://schemas.microsoft.com/office/drawing/2014/main" id="{81309D47-C0D7-CBEC-2788-398442661553}"/>
              </a:ext>
            </a:extLst>
          </p:cNvPr>
          <p:cNvCxnSpPr>
            <a:cxnSpLocks/>
          </p:cNvCxnSpPr>
          <p:nvPr/>
        </p:nvCxnSpPr>
        <p:spPr>
          <a:xfrm>
            <a:off x="0" y="6579544"/>
            <a:ext cx="12192000" cy="0"/>
          </a:xfrm>
          <a:prstGeom prst="straightConnector1">
            <a:avLst/>
          </a:prstGeom>
        </p:spPr>
        <p:style>
          <a:lnRef idx="2">
            <a:schemeClr val="accent6"/>
          </a:lnRef>
          <a:fillRef idx="0">
            <a:schemeClr val="accent6"/>
          </a:fillRef>
          <a:effectRef idx="1">
            <a:schemeClr val="accent6"/>
          </a:effectRef>
          <a:fontRef idx="minor">
            <a:schemeClr val="tx1"/>
          </a:fontRef>
        </p:style>
      </p:cxnSp>
      <p:pic>
        <p:nvPicPr>
          <p:cNvPr id="3" name="Picture 2">
            <a:extLst>
              <a:ext uri="{FF2B5EF4-FFF2-40B4-BE49-F238E27FC236}">
                <a16:creationId xmlns:a16="http://schemas.microsoft.com/office/drawing/2014/main" id="{1EE6AC93-030A-E571-3C99-45D58864A2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839" y="278455"/>
            <a:ext cx="1757939" cy="1209262"/>
          </a:xfrm>
          <a:prstGeom prst="rect">
            <a:avLst/>
          </a:prstGeom>
        </p:spPr>
      </p:pic>
      <p:sp>
        <p:nvSpPr>
          <p:cNvPr id="7" name="TextBox 6">
            <a:extLst>
              <a:ext uri="{FF2B5EF4-FFF2-40B4-BE49-F238E27FC236}">
                <a16:creationId xmlns:a16="http://schemas.microsoft.com/office/drawing/2014/main" id="{D004510F-22B1-2FD6-DB60-190E17D445D7}"/>
              </a:ext>
            </a:extLst>
          </p:cNvPr>
          <p:cNvSpPr txBox="1"/>
          <p:nvPr/>
        </p:nvSpPr>
        <p:spPr>
          <a:xfrm>
            <a:off x="1876778" y="1608106"/>
            <a:ext cx="9937654" cy="1661993"/>
          </a:xfrm>
          <a:prstGeom prst="rect">
            <a:avLst/>
          </a:prstGeom>
          <a:noFill/>
          <a:ln>
            <a:noFill/>
          </a:ln>
        </p:spPr>
        <p:txBody>
          <a:bodyPr wrap="square" rtlCol="0">
            <a:spAutoFit/>
          </a:bodyPr>
          <a:lstStyle/>
          <a:p>
            <a:pPr algn="r" rtl="1"/>
            <a:r>
              <a:rPr lang="ar-SA" sz="3400" b="1" dirty="0">
                <a:solidFill>
                  <a:schemeClr val="bg1"/>
                </a:solidFill>
              </a:rPr>
              <a:t>-بما أن متوسط عمر الفرد ومستويات الأمراض غير المعدية تشكل تهديدًا صحيًا، عزت وزارة الصحة ذلك إلى أن نموذج الرعاية الصحي الحالي يميل إلى العلاج بدلًا من الوقاية.</a:t>
            </a:r>
          </a:p>
        </p:txBody>
      </p:sp>
      <p:pic>
        <p:nvPicPr>
          <p:cNvPr id="2" name="Picture 1">
            <a:extLst>
              <a:ext uri="{FF2B5EF4-FFF2-40B4-BE49-F238E27FC236}">
                <a16:creationId xmlns:a16="http://schemas.microsoft.com/office/drawing/2014/main" id="{36A8440C-72EE-47B6-4A8F-464459682B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568" y="3663693"/>
            <a:ext cx="4773673" cy="2673257"/>
          </a:xfrm>
          <a:prstGeom prst="rect">
            <a:avLst/>
          </a:prstGeom>
        </p:spPr>
      </p:pic>
      <p:sp>
        <p:nvSpPr>
          <p:cNvPr id="6" name="TextBox 5">
            <a:extLst>
              <a:ext uri="{FF2B5EF4-FFF2-40B4-BE49-F238E27FC236}">
                <a16:creationId xmlns:a16="http://schemas.microsoft.com/office/drawing/2014/main" id="{888FFE29-3C24-53DB-ACA1-5F18BF925676}"/>
              </a:ext>
            </a:extLst>
          </p:cNvPr>
          <p:cNvSpPr txBox="1"/>
          <p:nvPr/>
        </p:nvSpPr>
        <p:spPr>
          <a:xfrm>
            <a:off x="6008483" y="3055679"/>
            <a:ext cx="5805949" cy="2708434"/>
          </a:xfrm>
          <a:prstGeom prst="rect">
            <a:avLst/>
          </a:prstGeom>
          <a:noFill/>
          <a:ln>
            <a:noFill/>
          </a:ln>
        </p:spPr>
        <p:txBody>
          <a:bodyPr wrap="square" rtlCol="0">
            <a:spAutoFit/>
          </a:bodyPr>
          <a:lstStyle/>
          <a:p>
            <a:pPr algn="r" rtl="1"/>
            <a:endParaRPr lang="ar-SA" sz="3400" b="1" dirty="0">
              <a:solidFill>
                <a:schemeClr val="bg1"/>
              </a:solidFill>
            </a:endParaRPr>
          </a:p>
          <a:p>
            <a:pPr algn="r" rtl="1"/>
            <a:r>
              <a:rPr lang="ar-SA" sz="3400" b="1" dirty="0">
                <a:solidFill>
                  <a:schemeClr val="bg1"/>
                </a:solidFill>
              </a:rPr>
              <a:t>-بناء على ما سبق، ازدادت التوجهات نحو العمل على تعزيز المسؤولية المجتمعية ومبادرات التوعية مثل برنامج وقاية.</a:t>
            </a:r>
          </a:p>
        </p:txBody>
      </p:sp>
    </p:spTree>
    <p:extLst>
      <p:ext uri="{BB962C8B-B14F-4D97-AF65-F5344CB8AC3E}">
        <p14:creationId xmlns:p14="http://schemas.microsoft.com/office/powerpoint/2010/main" val="900694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8ABBF9C-6105-8F15-3B11-23DAC90B9FF0}"/>
              </a:ext>
            </a:extLst>
          </p:cNvPr>
          <p:cNvSpPr txBox="1"/>
          <p:nvPr/>
        </p:nvSpPr>
        <p:spPr>
          <a:xfrm>
            <a:off x="276936" y="2147702"/>
            <a:ext cx="11638127" cy="3108543"/>
          </a:xfrm>
          <a:prstGeom prst="rect">
            <a:avLst/>
          </a:prstGeom>
          <a:noFill/>
          <a:ln>
            <a:noFill/>
          </a:ln>
        </p:spPr>
        <p:txBody>
          <a:bodyPr wrap="square" rtlCol="0">
            <a:spAutoFit/>
          </a:bodyPr>
          <a:lstStyle/>
          <a:p>
            <a:pPr algn="ctr"/>
            <a:r>
              <a:rPr lang="ar-SA" sz="8600" b="1" dirty="0">
                <a:solidFill>
                  <a:schemeClr val="bg1"/>
                </a:solidFill>
              </a:rPr>
              <a:t>خلفية</a:t>
            </a:r>
            <a:endParaRPr lang="ar-SA" sz="2400" b="1" dirty="0">
              <a:solidFill>
                <a:schemeClr val="bg1"/>
              </a:solidFill>
            </a:endParaRPr>
          </a:p>
          <a:p>
            <a:pPr algn="ctr"/>
            <a:r>
              <a:rPr lang="ar-SA" sz="5500" dirty="0">
                <a:solidFill>
                  <a:schemeClr val="bg1"/>
                </a:solidFill>
              </a:rPr>
              <a:t>تغير نمط الغذاء في السعودية منذ عام ١٩٦١ حتى اليوم</a:t>
            </a:r>
          </a:p>
        </p:txBody>
      </p:sp>
      <p:cxnSp>
        <p:nvCxnSpPr>
          <p:cNvPr id="11" name="Straight Arrow Connector 10">
            <a:extLst>
              <a:ext uri="{FF2B5EF4-FFF2-40B4-BE49-F238E27FC236}">
                <a16:creationId xmlns:a16="http://schemas.microsoft.com/office/drawing/2014/main" id="{2571B239-9F8E-E96B-0FC3-120722765F93}"/>
              </a:ext>
            </a:extLst>
          </p:cNvPr>
          <p:cNvCxnSpPr>
            <a:cxnSpLocks/>
          </p:cNvCxnSpPr>
          <p:nvPr/>
        </p:nvCxnSpPr>
        <p:spPr>
          <a:xfrm>
            <a:off x="-98778" y="163810"/>
            <a:ext cx="12290778" cy="0"/>
          </a:xfrm>
          <a:prstGeom prst="straightConnector1">
            <a:avLst/>
          </a:prstGeom>
        </p:spPr>
        <p:style>
          <a:lnRef idx="2">
            <a:schemeClr val="accent6"/>
          </a:lnRef>
          <a:fillRef idx="0">
            <a:schemeClr val="accent6"/>
          </a:fillRef>
          <a:effectRef idx="1">
            <a:schemeClr val="accent6"/>
          </a:effectRef>
          <a:fontRef idx="minor">
            <a:schemeClr val="tx1"/>
          </a:fontRef>
        </p:style>
      </p:cxnSp>
      <p:cxnSp>
        <p:nvCxnSpPr>
          <p:cNvPr id="21" name="Straight Arrow Connector 20">
            <a:extLst>
              <a:ext uri="{FF2B5EF4-FFF2-40B4-BE49-F238E27FC236}">
                <a16:creationId xmlns:a16="http://schemas.microsoft.com/office/drawing/2014/main" id="{81309D47-C0D7-CBEC-2788-398442661553}"/>
              </a:ext>
            </a:extLst>
          </p:cNvPr>
          <p:cNvCxnSpPr>
            <a:cxnSpLocks/>
          </p:cNvCxnSpPr>
          <p:nvPr/>
        </p:nvCxnSpPr>
        <p:spPr>
          <a:xfrm>
            <a:off x="0" y="6579544"/>
            <a:ext cx="12192000" cy="0"/>
          </a:xfrm>
          <a:prstGeom prst="straightConnector1">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463721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cxnSp>
        <p:nvCxnSpPr>
          <p:cNvPr id="11" name="Straight Arrow Connector 10">
            <a:extLst>
              <a:ext uri="{FF2B5EF4-FFF2-40B4-BE49-F238E27FC236}">
                <a16:creationId xmlns:a16="http://schemas.microsoft.com/office/drawing/2014/main" id="{2571B239-9F8E-E96B-0FC3-120722765F93}"/>
              </a:ext>
            </a:extLst>
          </p:cNvPr>
          <p:cNvCxnSpPr>
            <a:cxnSpLocks/>
          </p:cNvCxnSpPr>
          <p:nvPr/>
        </p:nvCxnSpPr>
        <p:spPr>
          <a:xfrm>
            <a:off x="0" y="278455"/>
            <a:ext cx="12192000" cy="0"/>
          </a:xfrm>
          <a:prstGeom prst="straightConnector1">
            <a:avLst/>
          </a:prstGeom>
        </p:spPr>
        <p:style>
          <a:lnRef idx="2">
            <a:schemeClr val="accent6"/>
          </a:lnRef>
          <a:fillRef idx="0">
            <a:schemeClr val="accent6"/>
          </a:fillRef>
          <a:effectRef idx="1">
            <a:schemeClr val="accent6"/>
          </a:effectRef>
          <a:fontRef idx="minor">
            <a:schemeClr val="tx1"/>
          </a:fontRef>
        </p:style>
      </p:cxnSp>
      <p:cxnSp>
        <p:nvCxnSpPr>
          <p:cNvPr id="21" name="Straight Arrow Connector 20">
            <a:extLst>
              <a:ext uri="{FF2B5EF4-FFF2-40B4-BE49-F238E27FC236}">
                <a16:creationId xmlns:a16="http://schemas.microsoft.com/office/drawing/2014/main" id="{81309D47-C0D7-CBEC-2788-398442661553}"/>
              </a:ext>
            </a:extLst>
          </p:cNvPr>
          <p:cNvCxnSpPr>
            <a:cxnSpLocks/>
          </p:cNvCxnSpPr>
          <p:nvPr/>
        </p:nvCxnSpPr>
        <p:spPr>
          <a:xfrm>
            <a:off x="0" y="6579544"/>
            <a:ext cx="12192000" cy="0"/>
          </a:xfrm>
          <a:prstGeom prst="straightConnector1">
            <a:avLst/>
          </a:prstGeom>
        </p:spPr>
        <p:style>
          <a:lnRef idx="2">
            <a:schemeClr val="accent6"/>
          </a:lnRef>
          <a:fillRef idx="0">
            <a:schemeClr val="accent6"/>
          </a:fillRef>
          <a:effectRef idx="1">
            <a:schemeClr val="accent6"/>
          </a:effectRef>
          <a:fontRef idx="minor">
            <a:schemeClr val="tx1"/>
          </a:fontRef>
        </p:style>
      </p:cxnSp>
      <p:pic>
        <p:nvPicPr>
          <p:cNvPr id="3" name="Picture 2">
            <a:extLst>
              <a:ext uri="{FF2B5EF4-FFF2-40B4-BE49-F238E27FC236}">
                <a16:creationId xmlns:a16="http://schemas.microsoft.com/office/drawing/2014/main" id="{1EE6AC93-030A-E571-3C99-45D58864A2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39" y="278455"/>
            <a:ext cx="1757939" cy="1209262"/>
          </a:xfrm>
          <a:prstGeom prst="rect">
            <a:avLst/>
          </a:prstGeom>
        </p:spPr>
      </p:pic>
      <p:sp>
        <p:nvSpPr>
          <p:cNvPr id="7" name="TextBox 6">
            <a:extLst>
              <a:ext uri="{FF2B5EF4-FFF2-40B4-BE49-F238E27FC236}">
                <a16:creationId xmlns:a16="http://schemas.microsoft.com/office/drawing/2014/main" id="{D004510F-22B1-2FD6-DB60-190E17D445D7}"/>
              </a:ext>
            </a:extLst>
          </p:cNvPr>
          <p:cNvSpPr txBox="1"/>
          <p:nvPr/>
        </p:nvSpPr>
        <p:spPr>
          <a:xfrm>
            <a:off x="2976022" y="1501231"/>
            <a:ext cx="8873865" cy="3970318"/>
          </a:xfrm>
          <a:prstGeom prst="rect">
            <a:avLst/>
          </a:prstGeom>
          <a:noFill/>
          <a:ln>
            <a:noFill/>
          </a:ln>
        </p:spPr>
        <p:txBody>
          <a:bodyPr wrap="square" rtlCol="0">
            <a:spAutoFit/>
          </a:bodyPr>
          <a:lstStyle/>
          <a:p>
            <a:pPr algn="r" rtl="1"/>
            <a:r>
              <a:rPr lang="ar-SA" sz="3600" b="1" dirty="0">
                <a:solidFill>
                  <a:schemeClr val="bg1"/>
                </a:solidFill>
              </a:rPr>
              <a:t>-حتى نفهم التغيرات التي طرأت على أسلوب الغذاء في السعودية ينبغي علينا استيعاب الفترة التي شهدت تغيرات كبيرة في بنية المجتمع، الاقتصاد والثقافة.</a:t>
            </a:r>
          </a:p>
          <a:p>
            <a:pPr algn="r" rtl="1"/>
            <a:endParaRPr lang="ar-SA" sz="3600" b="1" dirty="0">
              <a:solidFill>
                <a:schemeClr val="bg1"/>
              </a:solidFill>
            </a:endParaRPr>
          </a:p>
          <a:p>
            <a:pPr algn="r" rtl="1"/>
            <a:r>
              <a:rPr lang="ar-SA" sz="3600" b="1" dirty="0">
                <a:solidFill>
                  <a:schemeClr val="bg1"/>
                </a:solidFill>
              </a:rPr>
              <a:t>-عادة ما تتم الإشارة إلى هذه الفترة ب "الطفرة" والتي بدأت مع ازدياد عائدات اقتصاد الطاقة في المملكة العربية السعودية في ستينيات القرن الماضي.</a:t>
            </a:r>
          </a:p>
        </p:txBody>
      </p:sp>
    </p:spTree>
    <p:extLst>
      <p:ext uri="{BB962C8B-B14F-4D97-AF65-F5344CB8AC3E}">
        <p14:creationId xmlns:p14="http://schemas.microsoft.com/office/powerpoint/2010/main" val="2017820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FB7200C-11F9-75E0-88D7-C39BB42F4259}"/>
              </a:ext>
            </a:extLst>
          </p:cNvPr>
          <p:cNvSpPr/>
          <p:nvPr/>
        </p:nvSpPr>
        <p:spPr>
          <a:xfrm>
            <a:off x="239889" y="2063514"/>
            <a:ext cx="11029806" cy="376649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A"/>
          </a:p>
        </p:txBody>
      </p:sp>
      <p:cxnSp>
        <p:nvCxnSpPr>
          <p:cNvPr id="11" name="Straight Arrow Connector 10">
            <a:extLst>
              <a:ext uri="{FF2B5EF4-FFF2-40B4-BE49-F238E27FC236}">
                <a16:creationId xmlns:a16="http://schemas.microsoft.com/office/drawing/2014/main" id="{2571B239-9F8E-E96B-0FC3-120722765F93}"/>
              </a:ext>
            </a:extLst>
          </p:cNvPr>
          <p:cNvCxnSpPr>
            <a:cxnSpLocks/>
          </p:cNvCxnSpPr>
          <p:nvPr/>
        </p:nvCxnSpPr>
        <p:spPr>
          <a:xfrm>
            <a:off x="0" y="278455"/>
            <a:ext cx="12192000" cy="0"/>
          </a:xfrm>
          <a:prstGeom prst="straightConnector1">
            <a:avLst/>
          </a:prstGeom>
        </p:spPr>
        <p:style>
          <a:lnRef idx="2">
            <a:schemeClr val="accent6"/>
          </a:lnRef>
          <a:fillRef idx="0">
            <a:schemeClr val="accent6"/>
          </a:fillRef>
          <a:effectRef idx="1">
            <a:schemeClr val="accent6"/>
          </a:effectRef>
          <a:fontRef idx="minor">
            <a:schemeClr val="tx1"/>
          </a:fontRef>
        </p:style>
      </p:cxnSp>
      <p:cxnSp>
        <p:nvCxnSpPr>
          <p:cNvPr id="21" name="Straight Arrow Connector 20">
            <a:extLst>
              <a:ext uri="{FF2B5EF4-FFF2-40B4-BE49-F238E27FC236}">
                <a16:creationId xmlns:a16="http://schemas.microsoft.com/office/drawing/2014/main" id="{81309D47-C0D7-CBEC-2788-398442661553}"/>
              </a:ext>
            </a:extLst>
          </p:cNvPr>
          <p:cNvCxnSpPr>
            <a:cxnSpLocks/>
          </p:cNvCxnSpPr>
          <p:nvPr/>
        </p:nvCxnSpPr>
        <p:spPr>
          <a:xfrm>
            <a:off x="0" y="6579544"/>
            <a:ext cx="12192000" cy="0"/>
          </a:xfrm>
          <a:prstGeom prst="straightConnector1">
            <a:avLst/>
          </a:prstGeom>
        </p:spPr>
        <p:style>
          <a:lnRef idx="2">
            <a:schemeClr val="accent6"/>
          </a:lnRef>
          <a:fillRef idx="0">
            <a:schemeClr val="accent6"/>
          </a:fillRef>
          <a:effectRef idx="1">
            <a:schemeClr val="accent6"/>
          </a:effectRef>
          <a:fontRef idx="minor">
            <a:schemeClr val="tx1"/>
          </a:fontRef>
        </p:style>
      </p:cxnSp>
      <p:pic>
        <p:nvPicPr>
          <p:cNvPr id="3" name="Picture 2">
            <a:extLst>
              <a:ext uri="{FF2B5EF4-FFF2-40B4-BE49-F238E27FC236}">
                <a16:creationId xmlns:a16="http://schemas.microsoft.com/office/drawing/2014/main" id="{1EE6AC93-030A-E571-3C99-45D58864A2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39" y="278455"/>
            <a:ext cx="1757939" cy="1209262"/>
          </a:xfrm>
          <a:prstGeom prst="rect">
            <a:avLst/>
          </a:prstGeom>
        </p:spPr>
      </p:pic>
      <p:sp>
        <p:nvSpPr>
          <p:cNvPr id="7" name="TextBox 6">
            <a:extLst>
              <a:ext uri="{FF2B5EF4-FFF2-40B4-BE49-F238E27FC236}">
                <a16:creationId xmlns:a16="http://schemas.microsoft.com/office/drawing/2014/main" id="{D004510F-22B1-2FD6-DB60-190E17D445D7}"/>
              </a:ext>
            </a:extLst>
          </p:cNvPr>
          <p:cNvSpPr txBox="1"/>
          <p:nvPr/>
        </p:nvSpPr>
        <p:spPr>
          <a:xfrm>
            <a:off x="3199296" y="934952"/>
            <a:ext cx="8873865" cy="1200329"/>
          </a:xfrm>
          <a:prstGeom prst="rect">
            <a:avLst/>
          </a:prstGeom>
          <a:noFill/>
          <a:ln>
            <a:noFill/>
          </a:ln>
        </p:spPr>
        <p:txBody>
          <a:bodyPr wrap="square" rtlCol="0">
            <a:spAutoFit/>
          </a:bodyPr>
          <a:lstStyle/>
          <a:p>
            <a:pPr algn="r" rtl="1"/>
            <a:r>
              <a:rPr lang="ar-SA" sz="3600" b="1" dirty="0">
                <a:solidFill>
                  <a:schemeClr val="bg1"/>
                </a:solidFill>
              </a:rPr>
              <a:t>تغير عادات الغذاء في السعودية بعد الطفرة:</a:t>
            </a:r>
          </a:p>
          <a:p>
            <a:pPr algn="r" rtl="1"/>
            <a:endParaRPr lang="ar-SA" sz="3600" b="1" dirty="0">
              <a:solidFill>
                <a:schemeClr val="bg1"/>
              </a:solidFill>
            </a:endParaRPr>
          </a:p>
        </p:txBody>
      </p:sp>
      <p:graphicFrame>
        <p:nvGraphicFramePr>
          <p:cNvPr id="9" name="Chart 8" descr="عدد">
            <a:extLst>
              <a:ext uri="{FF2B5EF4-FFF2-40B4-BE49-F238E27FC236}">
                <a16:creationId xmlns:a16="http://schemas.microsoft.com/office/drawing/2014/main" id="{2425F909-6D51-4FEA-B6A7-66498B31288A}"/>
              </a:ext>
              <a:ext uri="{147F2762-F138-4A5C-976F-8EAC2B608ADB}">
                <a16:predDERef xmlns:a16="http://schemas.microsoft.com/office/drawing/2014/main" pred="{EE7D399B-2341-CA67-8F20-1518127F209D}"/>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996658176"/>
              </p:ext>
            </p:extLst>
          </p:nvPr>
        </p:nvGraphicFramePr>
        <p:xfrm>
          <a:off x="739370" y="2104302"/>
          <a:ext cx="10210852" cy="3725707"/>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BC99A4F4-3B70-12B1-5288-6922DD7A29A0}"/>
              </a:ext>
            </a:extLst>
          </p:cNvPr>
          <p:cNvSpPr txBox="1"/>
          <p:nvPr/>
        </p:nvSpPr>
        <p:spPr>
          <a:xfrm>
            <a:off x="-64096" y="2308502"/>
            <a:ext cx="1169570" cy="615553"/>
          </a:xfrm>
          <a:prstGeom prst="rect">
            <a:avLst/>
          </a:prstGeom>
          <a:noFill/>
          <a:ln>
            <a:noFill/>
          </a:ln>
        </p:spPr>
        <p:txBody>
          <a:bodyPr wrap="square" rtlCol="0">
            <a:spAutoFit/>
          </a:bodyPr>
          <a:lstStyle/>
          <a:p>
            <a:pPr algn="r" rtl="1"/>
            <a:r>
              <a:rPr lang="en-GB" sz="1700" dirty="0">
                <a:solidFill>
                  <a:schemeClr val="tx1">
                    <a:lumMod val="75000"/>
                    <a:lumOff val="25000"/>
                  </a:schemeClr>
                </a:solidFill>
              </a:rPr>
              <a:t>Kcal</a:t>
            </a:r>
            <a:endParaRPr lang="ar-SA" sz="1700" dirty="0">
              <a:solidFill>
                <a:schemeClr val="tx1">
                  <a:lumMod val="75000"/>
                  <a:lumOff val="25000"/>
                </a:schemeClr>
              </a:solidFill>
            </a:endParaRPr>
          </a:p>
          <a:p>
            <a:pPr algn="r" rtl="1"/>
            <a:endParaRPr lang="ar-SA" sz="1700" b="1" dirty="0">
              <a:solidFill>
                <a:schemeClr val="bg1"/>
              </a:solidFill>
            </a:endParaRPr>
          </a:p>
        </p:txBody>
      </p:sp>
      <p:sp>
        <p:nvSpPr>
          <p:cNvPr id="15" name="TextBox 14">
            <a:extLst>
              <a:ext uri="{FF2B5EF4-FFF2-40B4-BE49-F238E27FC236}">
                <a16:creationId xmlns:a16="http://schemas.microsoft.com/office/drawing/2014/main" id="{2F712F69-313C-88CB-3560-76FAB3F14E74}"/>
              </a:ext>
            </a:extLst>
          </p:cNvPr>
          <p:cNvSpPr txBox="1"/>
          <p:nvPr/>
        </p:nvSpPr>
        <p:spPr>
          <a:xfrm>
            <a:off x="3318135" y="6046482"/>
            <a:ext cx="8873865" cy="400110"/>
          </a:xfrm>
          <a:prstGeom prst="rect">
            <a:avLst/>
          </a:prstGeom>
          <a:noFill/>
          <a:ln>
            <a:noFill/>
          </a:ln>
        </p:spPr>
        <p:txBody>
          <a:bodyPr wrap="square" rtlCol="0">
            <a:spAutoFit/>
          </a:bodyPr>
          <a:lstStyle/>
          <a:p>
            <a:pPr algn="r" rtl="1"/>
            <a:r>
              <a:rPr lang="ar-SA" sz="2000" b="1" dirty="0">
                <a:solidFill>
                  <a:schemeClr val="bg1"/>
                </a:solidFill>
              </a:rPr>
              <a:t>المصدر: </a:t>
            </a:r>
            <a:r>
              <a:rPr lang="en-GB" sz="2000" b="1" dirty="0" err="1">
                <a:solidFill>
                  <a:schemeClr val="bg1"/>
                </a:solidFill>
              </a:rPr>
              <a:t>Pak</a:t>
            </a:r>
            <a:r>
              <a:rPr lang="en-GB" sz="2000" b="1" dirty="0">
                <a:solidFill>
                  <a:schemeClr val="bg1"/>
                </a:solidFill>
              </a:rPr>
              <a:t>. J. </a:t>
            </a:r>
            <a:r>
              <a:rPr lang="en-GB" sz="2000" b="1" dirty="0" err="1">
                <a:solidFill>
                  <a:schemeClr val="bg1"/>
                </a:solidFill>
              </a:rPr>
              <a:t>Nutr</a:t>
            </a:r>
            <a:r>
              <a:rPr lang="en-GB" sz="2000" b="1" dirty="0">
                <a:solidFill>
                  <a:schemeClr val="bg1"/>
                </a:solidFill>
              </a:rPr>
              <a:t>., 13 (4): 181-190, 2014</a:t>
            </a:r>
            <a:endParaRPr lang="ar-SA" sz="2000" b="1" dirty="0">
              <a:solidFill>
                <a:schemeClr val="bg1"/>
              </a:solidFill>
            </a:endParaRPr>
          </a:p>
        </p:txBody>
      </p:sp>
    </p:spTree>
    <p:extLst>
      <p:ext uri="{BB962C8B-B14F-4D97-AF65-F5344CB8AC3E}">
        <p14:creationId xmlns:p14="http://schemas.microsoft.com/office/powerpoint/2010/main" val="1897993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FFD74E32-10B7-249C-2D00-EFA29750613D}"/>
              </a:ext>
            </a:extLst>
          </p:cNvPr>
          <p:cNvSpPr/>
          <p:nvPr/>
        </p:nvSpPr>
        <p:spPr>
          <a:xfrm>
            <a:off x="6442828" y="883086"/>
            <a:ext cx="5630333" cy="4708981"/>
          </a:xfrm>
          <a:prstGeom prst="round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SA"/>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SA"/>
          </a:p>
        </p:txBody>
      </p:sp>
      <p:sp>
        <p:nvSpPr>
          <p:cNvPr id="10" name="Rectangle 9">
            <a:extLst>
              <a:ext uri="{FF2B5EF4-FFF2-40B4-BE49-F238E27FC236}">
                <a16:creationId xmlns:a16="http://schemas.microsoft.com/office/drawing/2014/main" id="{CFB7200C-11F9-75E0-88D7-C39BB42F4259}"/>
              </a:ext>
            </a:extLst>
          </p:cNvPr>
          <p:cNvSpPr/>
          <p:nvPr/>
        </p:nvSpPr>
        <p:spPr>
          <a:xfrm>
            <a:off x="239889" y="2063515"/>
            <a:ext cx="5630333" cy="283304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A"/>
          </a:p>
        </p:txBody>
      </p:sp>
      <p:cxnSp>
        <p:nvCxnSpPr>
          <p:cNvPr id="11" name="Straight Arrow Connector 10">
            <a:extLst>
              <a:ext uri="{FF2B5EF4-FFF2-40B4-BE49-F238E27FC236}">
                <a16:creationId xmlns:a16="http://schemas.microsoft.com/office/drawing/2014/main" id="{2571B239-9F8E-E96B-0FC3-120722765F93}"/>
              </a:ext>
            </a:extLst>
          </p:cNvPr>
          <p:cNvCxnSpPr>
            <a:cxnSpLocks/>
          </p:cNvCxnSpPr>
          <p:nvPr/>
        </p:nvCxnSpPr>
        <p:spPr>
          <a:xfrm>
            <a:off x="0" y="278455"/>
            <a:ext cx="12192000" cy="0"/>
          </a:xfrm>
          <a:prstGeom prst="straightConnector1">
            <a:avLst/>
          </a:prstGeom>
        </p:spPr>
        <p:style>
          <a:lnRef idx="2">
            <a:schemeClr val="accent6"/>
          </a:lnRef>
          <a:fillRef idx="0">
            <a:schemeClr val="accent6"/>
          </a:fillRef>
          <a:effectRef idx="1">
            <a:schemeClr val="accent6"/>
          </a:effectRef>
          <a:fontRef idx="minor">
            <a:schemeClr val="tx1"/>
          </a:fontRef>
        </p:style>
      </p:cxnSp>
      <p:cxnSp>
        <p:nvCxnSpPr>
          <p:cNvPr id="21" name="Straight Arrow Connector 20">
            <a:extLst>
              <a:ext uri="{FF2B5EF4-FFF2-40B4-BE49-F238E27FC236}">
                <a16:creationId xmlns:a16="http://schemas.microsoft.com/office/drawing/2014/main" id="{81309D47-C0D7-CBEC-2788-398442661553}"/>
              </a:ext>
            </a:extLst>
          </p:cNvPr>
          <p:cNvCxnSpPr>
            <a:cxnSpLocks/>
          </p:cNvCxnSpPr>
          <p:nvPr/>
        </p:nvCxnSpPr>
        <p:spPr>
          <a:xfrm>
            <a:off x="0" y="6579544"/>
            <a:ext cx="12192000" cy="0"/>
          </a:xfrm>
          <a:prstGeom prst="straightConnector1">
            <a:avLst/>
          </a:prstGeom>
        </p:spPr>
        <p:style>
          <a:lnRef idx="2">
            <a:schemeClr val="accent6"/>
          </a:lnRef>
          <a:fillRef idx="0">
            <a:schemeClr val="accent6"/>
          </a:fillRef>
          <a:effectRef idx="1">
            <a:schemeClr val="accent6"/>
          </a:effectRef>
          <a:fontRef idx="minor">
            <a:schemeClr val="tx1"/>
          </a:fontRef>
        </p:style>
      </p:cxnSp>
      <p:pic>
        <p:nvPicPr>
          <p:cNvPr id="3" name="Picture 2">
            <a:extLst>
              <a:ext uri="{FF2B5EF4-FFF2-40B4-BE49-F238E27FC236}">
                <a16:creationId xmlns:a16="http://schemas.microsoft.com/office/drawing/2014/main" id="{1EE6AC93-030A-E571-3C99-45D58864A2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39" y="278455"/>
            <a:ext cx="1757939" cy="1209262"/>
          </a:xfrm>
          <a:prstGeom prst="rect">
            <a:avLst/>
          </a:prstGeom>
        </p:spPr>
      </p:pic>
      <p:sp>
        <p:nvSpPr>
          <p:cNvPr id="7" name="TextBox 6">
            <a:extLst>
              <a:ext uri="{FF2B5EF4-FFF2-40B4-BE49-F238E27FC236}">
                <a16:creationId xmlns:a16="http://schemas.microsoft.com/office/drawing/2014/main" id="{D004510F-22B1-2FD6-DB60-190E17D445D7}"/>
              </a:ext>
            </a:extLst>
          </p:cNvPr>
          <p:cNvSpPr txBox="1"/>
          <p:nvPr/>
        </p:nvSpPr>
        <p:spPr>
          <a:xfrm>
            <a:off x="6632580" y="1074509"/>
            <a:ext cx="4820050" cy="4708981"/>
          </a:xfrm>
          <a:prstGeom prst="rect">
            <a:avLst/>
          </a:prstGeom>
          <a:noFill/>
          <a:ln>
            <a:noFill/>
          </a:ln>
        </p:spPr>
        <p:txBody>
          <a:bodyPr wrap="square" rtlCol="0">
            <a:spAutoFit/>
          </a:bodyPr>
          <a:lstStyle/>
          <a:p>
            <a:pPr algn="r" rtl="1"/>
            <a:r>
              <a:rPr lang="ar-SA" sz="2500" b="1" dirty="0">
                <a:solidFill>
                  <a:schemeClr val="bg1"/>
                </a:solidFill>
              </a:rPr>
              <a:t>تضاعف معدل استهلاك اللحوم، الدهون والسكر </a:t>
            </a:r>
            <a:r>
              <a:rPr lang="ar-SA" sz="2500" b="1" u="sng" dirty="0">
                <a:solidFill>
                  <a:schemeClr val="bg1"/>
                </a:solidFill>
              </a:rPr>
              <a:t>ثلاث مرات</a:t>
            </a:r>
            <a:r>
              <a:rPr lang="ar-SA" sz="2500" b="1" dirty="0">
                <a:solidFill>
                  <a:schemeClr val="bg1"/>
                </a:solidFill>
              </a:rPr>
              <a:t> عمّا كان عليه في عام ١٩٦١.</a:t>
            </a:r>
          </a:p>
          <a:p>
            <a:pPr algn="r" rtl="1"/>
            <a:endParaRPr lang="ar-SA" sz="2500" b="1" dirty="0">
              <a:solidFill>
                <a:schemeClr val="bg1"/>
              </a:solidFill>
            </a:endParaRPr>
          </a:p>
          <a:p>
            <a:pPr algn="r" rtl="1"/>
            <a:r>
              <a:rPr lang="ar-SA" sz="2500" b="1" dirty="0">
                <a:solidFill>
                  <a:schemeClr val="bg1"/>
                </a:solidFill>
              </a:rPr>
              <a:t>كما أن الدراسة أشارت إلى أن متوسط استهلاك الفرد للسعرات في السعودية في عام ١٩٦١ كان لا يتجاوز </a:t>
            </a:r>
            <a:r>
              <a:rPr lang="ar-SA" sz="2500" b="1" u="sng" dirty="0">
                <a:solidFill>
                  <a:schemeClr val="bg1"/>
                </a:solidFill>
              </a:rPr>
              <a:t>١٨٤٣</a:t>
            </a:r>
            <a:r>
              <a:rPr lang="ar-SA" sz="2500" b="1" dirty="0">
                <a:solidFill>
                  <a:schemeClr val="bg1"/>
                </a:solidFill>
              </a:rPr>
              <a:t> سعرة حرارية. وببلوغ ٢٠٠٧ ازداد الرقم حتى وصل استهلاك الفرد اليومي إلى </a:t>
            </a:r>
            <a:r>
              <a:rPr lang="ar-SA" sz="2500" b="1" u="sng" dirty="0">
                <a:solidFill>
                  <a:schemeClr val="bg1"/>
                </a:solidFill>
              </a:rPr>
              <a:t>٣٠٧٨</a:t>
            </a:r>
            <a:r>
              <a:rPr lang="ar-SA" sz="2500" b="1" dirty="0">
                <a:solidFill>
                  <a:schemeClr val="bg1"/>
                </a:solidFill>
              </a:rPr>
              <a:t> سعرة حرارية. علمًا أن متوسط الاستهلاك المقترح للفرد: ٢٥٠٠ سعرة حرارية.</a:t>
            </a:r>
          </a:p>
          <a:p>
            <a:pPr algn="r" rtl="1"/>
            <a:endParaRPr lang="ar-SA" sz="2500" b="1" dirty="0">
              <a:solidFill>
                <a:schemeClr val="bg1"/>
              </a:solidFill>
            </a:endParaRPr>
          </a:p>
        </p:txBody>
      </p:sp>
      <p:graphicFrame>
        <p:nvGraphicFramePr>
          <p:cNvPr id="9" name="Chart 8" descr="عدد">
            <a:extLst>
              <a:ext uri="{FF2B5EF4-FFF2-40B4-BE49-F238E27FC236}">
                <a16:creationId xmlns:a16="http://schemas.microsoft.com/office/drawing/2014/main" id="{2425F909-6D51-4FEA-B6A7-66498B31288A}"/>
              </a:ext>
              <a:ext uri="{147F2762-F138-4A5C-976F-8EAC2B608ADB}">
                <a16:predDERef xmlns:a16="http://schemas.microsoft.com/office/drawing/2014/main" pred="{EE7D399B-2341-CA67-8F20-1518127F209D}"/>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848992591"/>
              </p:ext>
            </p:extLst>
          </p:nvPr>
        </p:nvGraphicFramePr>
        <p:xfrm>
          <a:off x="739370" y="2104303"/>
          <a:ext cx="5130852" cy="2792254"/>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BC99A4F4-3B70-12B1-5288-6922DD7A29A0}"/>
              </a:ext>
            </a:extLst>
          </p:cNvPr>
          <p:cNvSpPr txBox="1"/>
          <p:nvPr/>
        </p:nvSpPr>
        <p:spPr>
          <a:xfrm>
            <a:off x="-95155" y="2854692"/>
            <a:ext cx="1169570" cy="615553"/>
          </a:xfrm>
          <a:prstGeom prst="rect">
            <a:avLst/>
          </a:prstGeom>
          <a:noFill/>
          <a:ln>
            <a:noFill/>
          </a:ln>
        </p:spPr>
        <p:txBody>
          <a:bodyPr wrap="square" rtlCol="0">
            <a:spAutoFit/>
          </a:bodyPr>
          <a:lstStyle/>
          <a:p>
            <a:pPr algn="r" rtl="1"/>
            <a:r>
              <a:rPr lang="en-GB" sz="1700" dirty="0">
                <a:solidFill>
                  <a:schemeClr val="tx1">
                    <a:lumMod val="75000"/>
                    <a:lumOff val="25000"/>
                  </a:schemeClr>
                </a:solidFill>
              </a:rPr>
              <a:t>Kcal</a:t>
            </a:r>
            <a:endParaRPr lang="ar-SA" sz="1700" dirty="0">
              <a:solidFill>
                <a:schemeClr val="tx1">
                  <a:lumMod val="75000"/>
                  <a:lumOff val="25000"/>
                </a:schemeClr>
              </a:solidFill>
            </a:endParaRPr>
          </a:p>
          <a:p>
            <a:pPr algn="r" rtl="1"/>
            <a:endParaRPr lang="ar-SA" sz="1700" b="1" dirty="0">
              <a:solidFill>
                <a:schemeClr val="bg1"/>
              </a:solidFill>
            </a:endParaRPr>
          </a:p>
        </p:txBody>
      </p:sp>
      <p:sp>
        <p:nvSpPr>
          <p:cNvPr id="15" name="TextBox 14">
            <a:extLst>
              <a:ext uri="{FF2B5EF4-FFF2-40B4-BE49-F238E27FC236}">
                <a16:creationId xmlns:a16="http://schemas.microsoft.com/office/drawing/2014/main" id="{2F712F69-313C-88CB-3560-76FAB3F14E74}"/>
              </a:ext>
            </a:extLst>
          </p:cNvPr>
          <p:cNvSpPr txBox="1"/>
          <p:nvPr/>
        </p:nvSpPr>
        <p:spPr>
          <a:xfrm>
            <a:off x="3318135" y="6046482"/>
            <a:ext cx="8873865" cy="400110"/>
          </a:xfrm>
          <a:prstGeom prst="rect">
            <a:avLst/>
          </a:prstGeom>
          <a:noFill/>
          <a:ln>
            <a:noFill/>
          </a:ln>
        </p:spPr>
        <p:txBody>
          <a:bodyPr wrap="square" rtlCol="0">
            <a:spAutoFit/>
          </a:bodyPr>
          <a:lstStyle/>
          <a:p>
            <a:pPr algn="r" rtl="1"/>
            <a:r>
              <a:rPr lang="ar-SA" sz="2000" b="1" dirty="0">
                <a:solidFill>
                  <a:schemeClr val="bg1"/>
                </a:solidFill>
              </a:rPr>
              <a:t>المصدر: </a:t>
            </a:r>
            <a:r>
              <a:rPr lang="en-GB" sz="2000" b="1" dirty="0" err="1">
                <a:solidFill>
                  <a:schemeClr val="bg1"/>
                </a:solidFill>
              </a:rPr>
              <a:t>Pak</a:t>
            </a:r>
            <a:r>
              <a:rPr lang="en-GB" sz="2000" b="1" dirty="0">
                <a:solidFill>
                  <a:schemeClr val="bg1"/>
                </a:solidFill>
              </a:rPr>
              <a:t>. J. </a:t>
            </a:r>
            <a:r>
              <a:rPr lang="en-GB" sz="2000" b="1" dirty="0" err="1">
                <a:solidFill>
                  <a:schemeClr val="bg1"/>
                </a:solidFill>
              </a:rPr>
              <a:t>Nutr</a:t>
            </a:r>
            <a:r>
              <a:rPr lang="en-GB" sz="2000" b="1" dirty="0">
                <a:solidFill>
                  <a:schemeClr val="bg1"/>
                </a:solidFill>
              </a:rPr>
              <a:t>., 13 (4): 181-190, 2014</a:t>
            </a:r>
            <a:endParaRPr lang="ar-SA" sz="2000" b="1" dirty="0">
              <a:solidFill>
                <a:schemeClr val="bg1"/>
              </a:solidFill>
            </a:endParaRPr>
          </a:p>
        </p:txBody>
      </p:sp>
    </p:spTree>
    <p:extLst>
      <p:ext uri="{BB962C8B-B14F-4D97-AF65-F5344CB8AC3E}">
        <p14:creationId xmlns:p14="http://schemas.microsoft.com/office/powerpoint/2010/main" val="27189248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38</Slides>
  <Notes>1</Notes>
  <HiddenSlides>0</HiddenSlide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Alawi Alsakkaf</dc:creator>
  <cp:lastModifiedBy>Alawi Alsakkaf</cp:lastModifiedBy>
  <cp:revision>7</cp:revision>
  <dcterms:created xsi:type="dcterms:W3CDTF">2023-11-27T23:46:34Z</dcterms:created>
  <dcterms:modified xsi:type="dcterms:W3CDTF">2023-11-28T11:12:14Z</dcterms:modified>
</cp:coreProperties>
</file>